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7"/>
  </p:notesMasterIdLst>
  <p:sldIdLst>
    <p:sldId id="256" r:id="rId2"/>
    <p:sldId id="257" r:id="rId3"/>
    <p:sldId id="258" r:id="rId4"/>
    <p:sldId id="259" r:id="rId5"/>
    <p:sldId id="260" r:id="rId6"/>
    <p:sldId id="261" r:id="rId7"/>
    <p:sldId id="262" r:id="rId8"/>
    <p:sldId id="263" r:id="rId9"/>
    <p:sldId id="267" r:id="rId10"/>
    <p:sldId id="268" r:id="rId11"/>
    <p:sldId id="269" r:id="rId12"/>
    <p:sldId id="270" r:id="rId13"/>
    <p:sldId id="271" r:id="rId14"/>
    <p:sldId id="264" r:id="rId15"/>
    <p:sldId id="265" r:id="rId16"/>
  </p:sldIdLst>
  <p:sldSz cx="9144000" cy="5143500" type="screen16x9"/>
  <p:notesSz cx="6858000" cy="9144000"/>
  <p:embeddedFontLst>
    <p:embeddedFont>
      <p:font typeface="Average" pitchFamily="2" charset="77"/>
      <p:regular r:id="rId18"/>
    </p:embeddedFont>
    <p:embeddedFont>
      <p:font typeface="Caveat" pitchFamily="2" charset="0"/>
      <p:regular r:id="rId19"/>
      <p:bold r:id="rId20"/>
    </p:embeddedFont>
    <p:embeddedFont>
      <p:font typeface="Caveat SemiBold" pitchFamily="2" charset="0"/>
      <p:regular r:id="rId21"/>
      <p:bold r:id="rId22"/>
    </p:embeddedFont>
    <p:embeddedFont>
      <p:font typeface="Impact" panose="020B0806030902050204" pitchFamily="34" charset="0"/>
      <p:regular r:id="rId23"/>
    </p:embeddedFont>
    <p:embeddedFont>
      <p:font typeface="Lato" panose="020F0502020204030203" pitchFamily="34" charset="0"/>
      <p:regular r:id="rId24"/>
      <p:bold r:id="rId25"/>
      <p:italic r:id="rId26"/>
      <p:boldItalic r:id="rId27"/>
    </p:embeddedFont>
    <p:embeddedFont>
      <p:font typeface="Montserrat" pitchFamily="2" charset="77"/>
      <p:regular r:id="rId28"/>
      <p:bold r:id="rId29"/>
      <p:italic r:id="rId30"/>
      <p:boldItalic r:id="rId31"/>
    </p:embeddedFont>
    <p:embeddedFont>
      <p:font typeface="Playfair Display ExtraBold" pitchFamily="2" charset="77"/>
      <p:bold r:id="rId32"/>
      <p:italic r:id="rId33"/>
      <p:boldItalic r:id="rId34"/>
    </p:embeddedFont>
    <p:embeddedFont>
      <p:font typeface="Playfair Display SemiBold" pitchFamily="2" charset="77"/>
      <p:regular r:id="rId35"/>
      <p:bold r:id="rId36"/>
      <p:italic r:id="rId37"/>
      <p:boldItalic r:id="rId38"/>
    </p:embeddedFon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345723DF-CBFE-446C-A673-C7B64C6CE3EF}">
          <p14:sldIdLst>
            <p14:sldId id="256"/>
            <p14:sldId id="257"/>
            <p14:sldId id="258"/>
            <p14:sldId id="259"/>
            <p14:sldId id="260"/>
            <p14:sldId id="261"/>
            <p14:sldId id="262"/>
            <p14:sldId id="263"/>
            <p14:sldId id="267"/>
            <p14:sldId id="268"/>
            <p14:sldId id="269"/>
            <p14:sldId id="270"/>
            <p14:sldId id="271"/>
            <p14:sldId id="264"/>
            <p14:sldId id="265"/>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5"/>
  </p:normalViewPr>
  <p:slideViewPr>
    <p:cSldViewPr snapToGrid="0">
      <p:cViewPr varScale="1">
        <p:scale>
          <a:sx n="146" d="100"/>
          <a:sy n="146" d="100"/>
        </p:scale>
        <p:origin x="640"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font" Target="fonts/font2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46" Type="http://schemas.openxmlformats.org/officeDocument/2006/relationships/tableStyles" Target="tableStyles.xml"/><Relationship Id="rId20" Type="http://schemas.openxmlformats.org/officeDocument/2006/relationships/font" Target="fonts/font3.fntdata"/><Relationship Id="rId41" Type="http://schemas.openxmlformats.org/officeDocument/2006/relationships/font" Target="fonts/font2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879268413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879268413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f87997393_0_1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f87997393_0_1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f87997393_0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f87997393_0_1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f87997393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f87997393_0_1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f87997393_0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8.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7.xml"/><Relationship Id="rId5" Type="http://schemas.openxmlformats.org/officeDocument/2006/relationships/slide" Target="slide5.xml"/><Relationship Id="rId4" Type="http://schemas.openxmlformats.org/officeDocument/2006/relationships/slide" Target="slide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7"/>
        <p:cNvGrpSpPr/>
        <p:nvPr/>
      </p:nvGrpSpPr>
      <p:grpSpPr>
        <a:xfrm>
          <a:off x="0" y="0"/>
          <a:ext cx="0" cy="0"/>
          <a:chOff x="0" y="0"/>
          <a:chExt cx="0" cy="0"/>
        </a:xfrm>
      </p:grpSpPr>
      <p:sp>
        <p:nvSpPr>
          <p:cNvPr id="228" name="Google Shape;228;p17"/>
          <p:cNvSpPr txBox="1">
            <a:spLocks noGrp="1"/>
          </p:cNvSpPr>
          <p:nvPr>
            <p:ph type="ctrTitle" idx="4294967295"/>
          </p:nvPr>
        </p:nvSpPr>
        <p:spPr>
          <a:xfrm>
            <a:off x="1839825" y="911350"/>
            <a:ext cx="64557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a:t>UNIVERSITY OF NEW HAVEN</a:t>
            </a:r>
            <a:endParaRPr b="1" dirty="0"/>
          </a:p>
        </p:txBody>
      </p:sp>
      <p:sp>
        <p:nvSpPr>
          <p:cNvPr id="229" name="Google Shape;229;p17"/>
          <p:cNvSpPr txBox="1">
            <a:spLocks noGrp="1"/>
          </p:cNvSpPr>
          <p:nvPr>
            <p:ph type="subTitle" idx="4294967295"/>
          </p:nvPr>
        </p:nvSpPr>
        <p:spPr>
          <a:xfrm>
            <a:off x="3814175" y="1520000"/>
            <a:ext cx="34707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600" b="1">
                <a:latin typeface="Average"/>
                <a:ea typeface="Average"/>
                <a:cs typeface="Average"/>
                <a:sym typeface="Average"/>
              </a:rPr>
              <a:t>FALL 2022</a:t>
            </a:r>
            <a:endParaRPr sz="1600" b="1">
              <a:latin typeface="Average"/>
              <a:ea typeface="Average"/>
              <a:cs typeface="Average"/>
              <a:sym typeface="Average"/>
            </a:endParaRPr>
          </a:p>
        </p:txBody>
      </p:sp>
      <p:sp>
        <p:nvSpPr>
          <p:cNvPr id="230" name="Google Shape;230;p17"/>
          <p:cNvSpPr txBox="1"/>
          <p:nvPr/>
        </p:nvSpPr>
        <p:spPr>
          <a:xfrm>
            <a:off x="2802642" y="2321040"/>
            <a:ext cx="33180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dirty="0">
                <a:solidFill>
                  <a:schemeClr val="bg1"/>
                </a:solidFill>
                <a:latin typeface="Impact"/>
                <a:ea typeface="Impact"/>
                <a:cs typeface="Impact"/>
                <a:sym typeface="Impact"/>
              </a:rPr>
              <a:t>BRAIN TUMOR DETECTION</a:t>
            </a:r>
            <a:endParaRPr sz="2400" dirty="0">
              <a:solidFill>
                <a:schemeClr val="bg1"/>
              </a:solidFill>
              <a:latin typeface="Impact"/>
              <a:ea typeface="Impact"/>
              <a:cs typeface="Impact"/>
              <a:sym typeface="Impact"/>
            </a:endParaRPr>
          </a:p>
        </p:txBody>
      </p:sp>
      <p:sp>
        <p:nvSpPr>
          <p:cNvPr id="231" name="Google Shape;231;p17"/>
          <p:cNvSpPr txBox="1"/>
          <p:nvPr/>
        </p:nvSpPr>
        <p:spPr>
          <a:xfrm>
            <a:off x="530625" y="3575234"/>
            <a:ext cx="3635558" cy="1292631"/>
          </a:xfrm>
          <a:prstGeom prst="rect">
            <a:avLst/>
          </a:prstGeom>
          <a:solidFill>
            <a:schemeClr val="dk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b="1" dirty="0">
                <a:solidFill>
                  <a:schemeClr val="lt1"/>
                </a:solidFill>
                <a:latin typeface="Average"/>
                <a:ea typeface="Average"/>
                <a:cs typeface="Average"/>
                <a:sym typeface="Average"/>
              </a:rPr>
              <a:t>Sai Krishna </a:t>
            </a:r>
            <a:r>
              <a:rPr lang="en-GB" sz="1800" b="1" dirty="0" err="1">
                <a:solidFill>
                  <a:schemeClr val="lt1"/>
                </a:solidFill>
                <a:latin typeface="Average"/>
                <a:ea typeface="Average"/>
                <a:cs typeface="Average"/>
                <a:sym typeface="Average"/>
              </a:rPr>
              <a:t>Chejarla</a:t>
            </a:r>
            <a:r>
              <a:rPr lang="en-GB" sz="1800" b="1" dirty="0">
                <a:solidFill>
                  <a:schemeClr val="lt1"/>
                </a:solidFill>
                <a:latin typeface="Average"/>
                <a:ea typeface="Average"/>
                <a:cs typeface="Average"/>
                <a:sym typeface="Average"/>
              </a:rPr>
              <a:t> - 00750120</a:t>
            </a:r>
            <a:endParaRPr sz="1800" b="1" dirty="0">
              <a:solidFill>
                <a:schemeClr val="lt1"/>
              </a:solidFill>
              <a:latin typeface="Average"/>
              <a:ea typeface="Average"/>
              <a:cs typeface="Average"/>
              <a:sym typeface="Average"/>
            </a:endParaRPr>
          </a:p>
          <a:p>
            <a:pPr marL="0" lvl="0" indent="0" algn="l" rtl="0">
              <a:spcBef>
                <a:spcPts val="0"/>
              </a:spcBef>
              <a:spcAft>
                <a:spcPts val="0"/>
              </a:spcAft>
              <a:buNone/>
            </a:pPr>
            <a:r>
              <a:rPr lang="en-GB" sz="1800" b="1" dirty="0">
                <a:solidFill>
                  <a:schemeClr val="lt1"/>
                </a:solidFill>
                <a:latin typeface="Average"/>
                <a:ea typeface="Average"/>
                <a:cs typeface="Average"/>
                <a:sym typeface="Average"/>
              </a:rPr>
              <a:t>Sowmya Kotha - 00757280</a:t>
            </a:r>
            <a:endParaRPr sz="1800" b="1" dirty="0">
              <a:solidFill>
                <a:schemeClr val="lt1"/>
              </a:solidFill>
              <a:latin typeface="Average"/>
              <a:ea typeface="Average"/>
              <a:cs typeface="Average"/>
              <a:sym typeface="Average"/>
            </a:endParaRPr>
          </a:p>
          <a:p>
            <a:pPr marL="0" lvl="0" indent="0" algn="l" rtl="0">
              <a:spcBef>
                <a:spcPts val="0"/>
              </a:spcBef>
              <a:spcAft>
                <a:spcPts val="0"/>
              </a:spcAft>
              <a:buNone/>
            </a:pPr>
            <a:r>
              <a:rPr lang="en-GB" sz="1800" b="1" dirty="0">
                <a:solidFill>
                  <a:schemeClr val="lt1"/>
                </a:solidFill>
                <a:latin typeface="Average"/>
                <a:ea typeface="Average"/>
                <a:cs typeface="Average"/>
                <a:sym typeface="Average"/>
              </a:rPr>
              <a:t>Sudheer </a:t>
            </a:r>
            <a:r>
              <a:rPr lang="en-GB" sz="1800" b="1" dirty="0" err="1">
                <a:solidFill>
                  <a:schemeClr val="lt1"/>
                </a:solidFill>
                <a:latin typeface="Average"/>
                <a:ea typeface="Average"/>
                <a:cs typeface="Average"/>
                <a:sym typeface="Average"/>
              </a:rPr>
              <a:t>Kothapalli</a:t>
            </a:r>
            <a:r>
              <a:rPr lang="en-GB" sz="1800" b="1" dirty="0">
                <a:solidFill>
                  <a:schemeClr val="lt1"/>
                </a:solidFill>
                <a:latin typeface="Average"/>
                <a:ea typeface="Average"/>
                <a:cs typeface="Average"/>
                <a:sym typeface="Average"/>
              </a:rPr>
              <a:t> – 00763797</a:t>
            </a:r>
          </a:p>
          <a:p>
            <a:pPr marL="0" lvl="0" indent="0" algn="l" rtl="0">
              <a:spcBef>
                <a:spcPts val="0"/>
              </a:spcBef>
              <a:spcAft>
                <a:spcPts val="0"/>
              </a:spcAft>
              <a:buNone/>
            </a:pPr>
            <a:r>
              <a:rPr lang="en-GB" sz="1800" b="1" dirty="0">
                <a:solidFill>
                  <a:schemeClr val="lt1"/>
                </a:solidFill>
                <a:latin typeface="Average"/>
                <a:ea typeface="Average"/>
                <a:cs typeface="Average"/>
                <a:sym typeface="Average"/>
              </a:rPr>
              <a:t>Vidya </a:t>
            </a:r>
            <a:r>
              <a:rPr lang="en-GB" sz="1800" b="1" dirty="0" err="1">
                <a:solidFill>
                  <a:schemeClr val="lt1"/>
                </a:solidFill>
                <a:latin typeface="Average"/>
                <a:ea typeface="Average"/>
                <a:cs typeface="Average"/>
                <a:sym typeface="Average"/>
              </a:rPr>
              <a:t>Kallur</a:t>
            </a:r>
            <a:r>
              <a:rPr lang="en-GB" sz="1800" b="1" dirty="0">
                <a:solidFill>
                  <a:schemeClr val="lt1"/>
                </a:solidFill>
                <a:latin typeface="Average"/>
                <a:ea typeface="Average"/>
                <a:cs typeface="Average"/>
                <a:sym typeface="Average"/>
              </a:rPr>
              <a:t> </a:t>
            </a:r>
            <a:r>
              <a:rPr lang="en-GB" sz="1800" b="1" dirty="0" err="1">
                <a:solidFill>
                  <a:schemeClr val="lt1"/>
                </a:solidFill>
                <a:latin typeface="Average"/>
                <a:ea typeface="Average"/>
                <a:cs typeface="Average"/>
                <a:sym typeface="Average"/>
              </a:rPr>
              <a:t>Sudheendra</a:t>
            </a:r>
            <a:r>
              <a:rPr lang="en-GB" sz="1800" b="1" dirty="0">
                <a:solidFill>
                  <a:schemeClr val="lt1"/>
                </a:solidFill>
                <a:latin typeface="Average"/>
                <a:ea typeface="Average"/>
                <a:cs typeface="Average"/>
                <a:sym typeface="Average"/>
              </a:rPr>
              <a:t> - 00751595</a:t>
            </a:r>
            <a:endParaRPr sz="1800" b="1" dirty="0">
              <a:solidFill>
                <a:schemeClr val="lt1"/>
              </a:solidFill>
              <a:latin typeface="Average"/>
              <a:ea typeface="Average"/>
              <a:cs typeface="Average"/>
              <a:sym typeface="Average"/>
            </a:endParaRPr>
          </a:p>
        </p:txBody>
      </p:sp>
      <p:sp>
        <p:nvSpPr>
          <p:cNvPr id="232" name="Google Shape;232;p17"/>
          <p:cNvSpPr txBox="1"/>
          <p:nvPr/>
        </p:nvSpPr>
        <p:spPr>
          <a:xfrm>
            <a:off x="582850" y="3197290"/>
            <a:ext cx="33180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900" dirty="0">
                <a:solidFill>
                  <a:schemeClr val="lt1"/>
                </a:solidFill>
                <a:latin typeface="Caveat SemiBold"/>
                <a:ea typeface="Caveat SemiBold"/>
                <a:cs typeface="Caveat SemiBold"/>
                <a:sym typeface="Caveat SemiBold"/>
              </a:rPr>
              <a:t>Presented By,</a:t>
            </a:r>
            <a:endParaRPr sz="1900" dirty="0">
              <a:solidFill>
                <a:schemeClr val="lt1"/>
              </a:solidFill>
              <a:latin typeface="Caveat SemiBold"/>
              <a:ea typeface="Caveat SemiBold"/>
              <a:cs typeface="Caveat SemiBold"/>
              <a:sym typeface="Caveat SemiBold"/>
            </a:endParaRPr>
          </a:p>
        </p:txBody>
      </p:sp>
      <p:sp>
        <p:nvSpPr>
          <p:cNvPr id="233" name="Google Shape;233;p17"/>
          <p:cNvSpPr txBox="1"/>
          <p:nvPr/>
        </p:nvSpPr>
        <p:spPr>
          <a:xfrm>
            <a:off x="5613375" y="3983050"/>
            <a:ext cx="30000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900" b="1">
                <a:solidFill>
                  <a:schemeClr val="lt1"/>
                </a:solidFill>
                <a:latin typeface="Caveat"/>
                <a:ea typeface="Caveat"/>
                <a:cs typeface="Caveat"/>
                <a:sym typeface="Caveat"/>
              </a:rPr>
              <a:t>Led By,</a:t>
            </a:r>
            <a:endParaRPr sz="1900" b="1">
              <a:solidFill>
                <a:schemeClr val="lt1"/>
              </a:solidFill>
              <a:latin typeface="Caveat"/>
              <a:ea typeface="Caveat"/>
              <a:cs typeface="Caveat"/>
              <a:sym typeface="Caveat"/>
            </a:endParaRPr>
          </a:p>
        </p:txBody>
      </p:sp>
      <p:sp>
        <p:nvSpPr>
          <p:cNvPr id="234" name="Google Shape;234;p17"/>
          <p:cNvSpPr txBox="1"/>
          <p:nvPr/>
        </p:nvSpPr>
        <p:spPr>
          <a:xfrm>
            <a:off x="5702325" y="4460050"/>
            <a:ext cx="2469300" cy="461700"/>
          </a:xfrm>
          <a:prstGeom prst="rect">
            <a:avLst/>
          </a:prstGeom>
          <a:solidFill>
            <a:schemeClr val="dk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b="1">
                <a:solidFill>
                  <a:schemeClr val="lt1"/>
                </a:solidFill>
                <a:latin typeface="Average"/>
                <a:ea typeface="Average"/>
                <a:cs typeface="Average"/>
                <a:sym typeface="Average"/>
              </a:rPr>
              <a:t>Dr. Shivanjali Khare</a:t>
            </a:r>
            <a:endParaRPr sz="1800" b="1">
              <a:solidFill>
                <a:schemeClr val="lt1"/>
              </a:solidFill>
              <a:latin typeface="Average"/>
              <a:ea typeface="Average"/>
              <a:cs typeface="Average"/>
              <a:sym typeface="Averag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1157D-01B5-3116-AC14-0A6F25C9FF91}"/>
              </a:ext>
            </a:extLst>
          </p:cNvPr>
          <p:cNvSpPr>
            <a:spLocks noGrp="1"/>
          </p:cNvSpPr>
          <p:nvPr>
            <p:ph type="title"/>
          </p:nvPr>
        </p:nvSpPr>
        <p:spPr>
          <a:xfrm>
            <a:off x="1052550" y="289675"/>
            <a:ext cx="7038900" cy="701272"/>
          </a:xfrm>
        </p:spPr>
        <p:txBody>
          <a:bodyPr/>
          <a:lstStyle/>
          <a:p>
            <a:r>
              <a:rPr lang="en-US" sz="1600" kern="1200" dirty="0">
                <a:solidFill>
                  <a:schemeClr val="bg1"/>
                </a:solidFill>
                <a:effectLst>
                  <a:outerShdw blurRad="53975" dist="22860" dir="5400000" algn="tl" rotWithShape="0">
                    <a:srgbClr val="000000">
                      <a:alpha val="55000"/>
                    </a:srgbClr>
                  </a:outerShdw>
                </a:effectLst>
                <a:latin typeface="Montserrat" panose="00000500000000000000" pitchFamily="2" charset="0"/>
                <a:ea typeface="Times New Roman"/>
                <a:cs typeface="Times New Roman"/>
                <a:sym typeface="Times New Roman"/>
              </a:rPr>
              <a:t>Result for the model summary, which shows our model in detail and lists all the model's parameters.</a:t>
            </a:r>
            <a:endParaRPr lang="en-US" sz="1600" dirty="0">
              <a:solidFill>
                <a:schemeClr val="bg1"/>
              </a:solidFill>
              <a:latin typeface="Montserrat" panose="00000500000000000000" pitchFamily="2" charset="0"/>
            </a:endParaRPr>
          </a:p>
        </p:txBody>
      </p:sp>
      <p:pic>
        <p:nvPicPr>
          <p:cNvPr id="3" name="Google Shape;607;g11b05a335f7_2_295">
            <a:extLst>
              <a:ext uri="{FF2B5EF4-FFF2-40B4-BE49-F238E27FC236}">
                <a16:creationId xmlns:a16="http://schemas.microsoft.com/office/drawing/2014/main" id="{DAFC8EB8-CC84-7029-25CA-6D641A84376F}"/>
              </a:ext>
            </a:extLst>
          </p:cNvPr>
          <p:cNvPicPr preferRelativeResize="0"/>
          <p:nvPr/>
        </p:nvPicPr>
        <p:blipFill>
          <a:blip r:embed="rId2">
            <a:alphaModFix/>
          </a:blip>
          <a:stretch>
            <a:fillRect/>
          </a:stretch>
        </p:blipFill>
        <p:spPr>
          <a:xfrm>
            <a:off x="2010213" y="990947"/>
            <a:ext cx="4458319" cy="3919720"/>
          </a:xfrm>
          <a:prstGeom prst="rect">
            <a:avLst/>
          </a:prstGeom>
          <a:noFill/>
          <a:ln>
            <a:noFill/>
          </a:ln>
        </p:spPr>
      </p:pic>
    </p:spTree>
    <p:extLst>
      <p:ext uri="{BB962C8B-B14F-4D97-AF65-F5344CB8AC3E}">
        <p14:creationId xmlns:p14="http://schemas.microsoft.com/office/powerpoint/2010/main" val="1610406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73C31-4D5E-272C-ACEB-37C12AC37492}"/>
              </a:ext>
            </a:extLst>
          </p:cNvPr>
          <p:cNvSpPr>
            <a:spLocks noGrp="1"/>
          </p:cNvSpPr>
          <p:nvPr>
            <p:ph type="title"/>
          </p:nvPr>
        </p:nvSpPr>
        <p:spPr>
          <a:xfrm>
            <a:off x="686115" y="393750"/>
            <a:ext cx="7771770" cy="543228"/>
          </a:xfrm>
        </p:spPr>
        <p:txBody>
          <a:bodyPr/>
          <a:lstStyle/>
          <a:p>
            <a:r>
              <a:rPr lang="en-US" sz="1600" dirty="0">
                <a:latin typeface="Montserrat" panose="00000500000000000000" pitchFamily="2" charset="0"/>
                <a:cs typeface="Times New Roman" panose="02020603050405020304" pitchFamily="18" charset="0"/>
              </a:rPr>
              <a:t>         As shown below, we begin training our model for 190 iterations.</a:t>
            </a:r>
          </a:p>
        </p:txBody>
      </p:sp>
      <p:pic>
        <p:nvPicPr>
          <p:cNvPr id="3" name="Google Shape;618;g11b05a335f7_2_317">
            <a:extLst>
              <a:ext uri="{FF2B5EF4-FFF2-40B4-BE49-F238E27FC236}">
                <a16:creationId xmlns:a16="http://schemas.microsoft.com/office/drawing/2014/main" id="{41FA0995-AE2B-36F7-C5A7-A01BAC6CD784}"/>
              </a:ext>
            </a:extLst>
          </p:cNvPr>
          <p:cNvPicPr preferRelativeResize="0"/>
          <p:nvPr/>
        </p:nvPicPr>
        <p:blipFill rotWithShape="1">
          <a:blip r:embed="rId2">
            <a:alphaModFix/>
          </a:blip>
          <a:srcRect t="2369" r="4463"/>
          <a:stretch/>
        </p:blipFill>
        <p:spPr>
          <a:xfrm>
            <a:off x="686115" y="1027288"/>
            <a:ext cx="7771770" cy="3722462"/>
          </a:xfrm>
          <a:prstGeom prst="rect">
            <a:avLst/>
          </a:prstGeom>
          <a:noFill/>
          <a:ln>
            <a:noFill/>
          </a:ln>
        </p:spPr>
      </p:pic>
    </p:spTree>
    <p:extLst>
      <p:ext uri="{BB962C8B-B14F-4D97-AF65-F5344CB8AC3E}">
        <p14:creationId xmlns:p14="http://schemas.microsoft.com/office/powerpoint/2010/main" val="6167266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6B717-6C09-0CB9-AB6A-016E8BA1302F}"/>
              </a:ext>
            </a:extLst>
          </p:cNvPr>
          <p:cNvSpPr>
            <a:spLocks noGrp="1"/>
          </p:cNvSpPr>
          <p:nvPr>
            <p:ph type="title"/>
          </p:nvPr>
        </p:nvSpPr>
        <p:spPr>
          <a:xfrm>
            <a:off x="1297500" y="359883"/>
            <a:ext cx="7038900" cy="599672"/>
          </a:xfrm>
        </p:spPr>
        <p:txBody>
          <a:bodyPr/>
          <a:lstStyle/>
          <a:p>
            <a:r>
              <a:rPr lang="en-US" sz="1600" dirty="0"/>
              <a:t>                                    </a:t>
            </a:r>
            <a:r>
              <a:rPr lang="en-US" dirty="0"/>
              <a:t>Evaluation Phase</a:t>
            </a:r>
          </a:p>
        </p:txBody>
      </p:sp>
      <p:sp>
        <p:nvSpPr>
          <p:cNvPr id="4" name="TextBox 3">
            <a:extLst>
              <a:ext uri="{FF2B5EF4-FFF2-40B4-BE49-F238E27FC236}">
                <a16:creationId xmlns:a16="http://schemas.microsoft.com/office/drawing/2014/main" id="{FDBB61C6-83FF-4641-B0FB-A6A9971C29BE}"/>
              </a:ext>
            </a:extLst>
          </p:cNvPr>
          <p:cNvSpPr txBox="1"/>
          <p:nvPr/>
        </p:nvSpPr>
        <p:spPr>
          <a:xfrm flipH="1">
            <a:off x="1297496" y="925593"/>
            <a:ext cx="6390234" cy="704424"/>
          </a:xfrm>
          <a:prstGeom prst="rect">
            <a:avLst/>
          </a:prstGeom>
          <a:noFill/>
        </p:spPr>
        <p:txBody>
          <a:bodyPr wrap="square" rtlCol="0">
            <a:spAutoFit/>
          </a:bodyPr>
          <a:lstStyle/>
          <a:p>
            <a:pPr>
              <a:lnSpc>
                <a:spcPct val="150000"/>
              </a:lnSpc>
            </a:pPr>
            <a:r>
              <a:rPr lang="en-US" dirty="0">
                <a:solidFill>
                  <a:schemeClr val="bg1"/>
                </a:solidFill>
                <a:latin typeface="Average" panose="020B0604020202020204" charset="0"/>
              </a:rPr>
              <a:t>After we've finished training our model, we go on to the evaluation phase, where we determine whether the model is good or whether it requires improvement.</a:t>
            </a:r>
          </a:p>
        </p:txBody>
      </p:sp>
      <p:sp>
        <p:nvSpPr>
          <p:cNvPr id="6" name="TextBox 5">
            <a:extLst>
              <a:ext uri="{FF2B5EF4-FFF2-40B4-BE49-F238E27FC236}">
                <a16:creationId xmlns:a16="http://schemas.microsoft.com/office/drawing/2014/main" id="{F319B8EA-F44A-2620-2C90-2354395348B9}"/>
              </a:ext>
            </a:extLst>
          </p:cNvPr>
          <p:cNvSpPr txBox="1"/>
          <p:nvPr/>
        </p:nvSpPr>
        <p:spPr>
          <a:xfrm>
            <a:off x="1297496" y="4009494"/>
            <a:ext cx="6390233" cy="702308"/>
          </a:xfrm>
          <a:prstGeom prst="rect">
            <a:avLst/>
          </a:prstGeom>
          <a:noFill/>
        </p:spPr>
        <p:txBody>
          <a:bodyPr wrap="square">
            <a:spAutoFit/>
          </a:bodyPr>
          <a:lstStyle/>
          <a:p>
            <a:pPr lvl="0" algn="just">
              <a:lnSpc>
                <a:spcPct val="150000"/>
              </a:lnSpc>
              <a:spcAft>
                <a:spcPts val="800"/>
              </a:spcAft>
              <a:buClr>
                <a:schemeClr val="dk1"/>
              </a:buClr>
              <a:buSzPts val="1100"/>
            </a:pPr>
            <a:r>
              <a:rPr lang="en-US" sz="1400" dirty="0">
                <a:solidFill>
                  <a:schemeClr val="bg1"/>
                </a:solidFill>
                <a:latin typeface="Average" panose="020B0604020202020204" charset="0"/>
                <a:ea typeface="Times New Roman"/>
                <a:cs typeface="Times New Roman"/>
                <a:sym typeface="Times New Roman"/>
              </a:rPr>
              <a:t>As we can see the accuracy of our model is at </a:t>
            </a:r>
            <a:r>
              <a:rPr lang="en-US" dirty="0">
                <a:solidFill>
                  <a:schemeClr val="bg1"/>
                </a:solidFill>
                <a:latin typeface="Average" panose="020B0604020202020204" charset="0"/>
                <a:ea typeface="Times New Roman"/>
                <a:cs typeface="Times New Roman"/>
                <a:sym typeface="Times New Roman"/>
              </a:rPr>
              <a:t>96</a:t>
            </a:r>
            <a:r>
              <a:rPr lang="en-US" sz="1400" dirty="0">
                <a:solidFill>
                  <a:schemeClr val="bg1"/>
                </a:solidFill>
                <a:latin typeface="Average" panose="020B0604020202020204" charset="0"/>
                <a:ea typeface="Times New Roman"/>
                <a:cs typeface="Times New Roman"/>
                <a:sym typeface="Times New Roman"/>
              </a:rPr>
              <a:t>% it is not that bad but its good and we can still improve this result by looking for a bigger DATASET</a:t>
            </a:r>
            <a:endParaRPr lang="en-US" sz="1400" dirty="0">
              <a:solidFill>
                <a:schemeClr val="bg1"/>
              </a:solidFill>
              <a:latin typeface="Average" panose="020B0604020202020204" charset="0"/>
            </a:endParaRPr>
          </a:p>
        </p:txBody>
      </p:sp>
      <p:pic>
        <p:nvPicPr>
          <p:cNvPr id="7" name="Picture 6">
            <a:extLst>
              <a:ext uri="{FF2B5EF4-FFF2-40B4-BE49-F238E27FC236}">
                <a16:creationId xmlns:a16="http://schemas.microsoft.com/office/drawing/2014/main" id="{FFFE3628-C779-6EBD-CAC2-C3081A256174}"/>
              </a:ext>
            </a:extLst>
          </p:cNvPr>
          <p:cNvPicPr>
            <a:picLocks noChangeAspect="1"/>
          </p:cNvPicPr>
          <p:nvPr/>
        </p:nvPicPr>
        <p:blipFill>
          <a:blip r:embed="rId2"/>
          <a:stretch>
            <a:fillRect/>
          </a:stretch>
        </p:blipFill>
        <p:spPr>
          <a:xfrm>
            <a:off x="1278153" y="2002857"/>
            <a:ext cx="6409576" cy="1585081"/>
          </a:xfrm>
          <a:prstGeom prst="rect">
            <a:avLst/>
          </a:prstGeom>
        </p:spPr>
      </p:pic>
    </p:spTree>
    <p:extLst>
      <p:ext uri="{BB962C8B-B14F-4D97-AF65-F5344CB8AC3E}">
        <p14:creationId xmlns:p14="http://schemas.microsoft.com/office/powerpoint/2010/main" val="4649875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06D98-FB1F-2920-CD10-833998489038}"/>
              </a:ext>
            </a:extLst>
          </p:cNvPr>
          <p:cNvSpPr>
            <a:spLocks noGrp="1"/>
          </p:cNvSpPr>
          <p:nvPr>
            <p:ph type="title"/>
          </p:nvPr>
        </p:nvSpPr>
        <p:spPr>
          <a:xfrm>
            <a:off x="1184611" y="524790"/>
            <a:ext cx="7038900" cy="681842"/>
          </a:xfrm>
        </p:spPr>
        <p:txBody>
          <a:bodyPr/>
          <a:lstStyle/>
          <a:p>
            <a:r>
              <a:rPr lang="en-US" sz="1800" dirty="0">
                <a:latin typeface="Montserrat" panose="00000500000000000000" pitchFamily="2" charset="0"/>
                <a:cs typeface="Times New Roman" panose="02020603050405020304" pitchFamily="18" charset="0"/>
              </a:rPr>
              <a:t>           Some results for the model from test pictures</a:t>
            </a:r>
          </a:p>
        </p:txBody>
      </p:sp>
      <p:pic>
        <p:nvPicPr>
          <p:cNvPr id="3" name="Google Shape;642;g11b05a335f7_2_342">
            <a:extLst>
              <a:ext uri="{FF2B5EF4-FFF2-40B4-BE49-F238E27FC236}">
                <a16:creationId xmlns:a16="http://schemas.microsoft.com/office/drawing/2014/main" id="{8C3486E1-ADD7-46E5-F7BF-DFEB0F93AB4B}"/>
              </a:ext>
            </a:extLst>
          </p:cNvPr>
          <p:cNvPicPr preferRelativeResize="0"/>
          <p:nvPr/>
        </p:nvPicPr>
        <p:blipFill>
          <a:blip r:embed="rId2">
            <a:alphaModFix/>
          </a:blip>
          <a:stretch>
            <a:fillRect/>
          </a:stretch>
        </p:blipFill>
        <p:spPr>
          <a:xfrm>
            <a:off x="637762" y="1242353"/>
            <a:ext cx="7868476" cy="2426536"/>
          </a:xfrm>
          <a:prstGeom prst="rect">
            <a:avLst/>
          </a:prstGeom>
          <a:noFill/>
          <a:ln>
            <a:noFill/>
          </a:ln>
        </p:spPr>
      </p:pic>
      <p:sp>
        <p:nvSpPr>
          <p:cNvPr id="7" name="TextBox 6">
            <a:extLst>
              <a:ext uri="{FF2B5EF4-FFF2-40B4-BE49-F238E27FC236}">
                <a16:creationId xmlns:a16="http://schemas.microsoft.com/office/drawing/2014/main" id="{DEE0B1DF-F769-EA71-0770-BA5729707F7E}"/>
              </a:ext>
            </a:extLst>
          </p:cNvPr>
          <p:cNvSpPr txBox="1"/>
          <p:nvPr/>
        </p:nvSpPr>
        <p:spPr>
          <a:xfrm>
            <a:off x="637762" y="3901147"/>
            <a:ext cx="7868476" cy="376642"/>
          </a:xfrm>
          <a:prstGeom prst="rect">
            <a:avLst/>
          </a:prstGeom>
          <a:noFill/>
        </p:spPr>
        <p:txBody>
          <a:bodyPr wrap="square">
            <a:spAutoFit/>
          </a:bodyPr>
          <a:lstStyle/>
          <a:p>
            <a:pPr lvl="0" algn="just">
              <a:lnSpc>
                <a:spcPct val="107916"/>
              </a:lnSpc>
              <a:spcAft>
                <a:spcPts val="800"/>
              </a:spcAft>
            </a:pPr>
            <a:r>
              <a:rPr lang="en-US" sz="1800" dirty="0">
                <a:solidFill>
                  <a:schemeClr val="bg1"/>
                </a:solidFill>
                <a:latin typeface="Average" panose="020B0604020202020204" charset="0"/>
                <a:ea typeface="Times New Roman"/>
                <a:cs typeface="Times New Roman"/>
                <a:sym typeface="Times New Roman"/>
              </a:rPr>
              <a:t>From the above we can say that our model gave pretty much good results.</a:t>
            </a:r>
            <a:endParaRPr lang="en-US" sz="1800" dirty="0">
              <a:solidFill>
                <a:schemeClr val="bg1"/>
              </a:solidFill>
              <a:latin typeface="Average" panose="020B0604020202020204" charset="0"/>
            </a:endParaRPr>
          </a:p>
        </p:txBody>
      </p:sp>
    </p:spTree>
    <p:extLst>
      <p:ext uri="{BB962C8B-B14F-4D97-AF65-F5344CB8AC3E}">
        <p14:creationId xmlns:p14="http://schemas.microsoft.com/office/powerpoint/2010/main" val="4010106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5"/>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a:t>
            </a:r>
            <a:endParaRPr/>
          </a:p>
        </p:txBody>
      </p:sp>
      <p:sp>
        <p:nvSpPr>
          <p:cNvPr id="341" name="Google Shape;341;p25"/>
          <p:cNvSpPr txBox="1">
            <a:spLocks noGrp="1"/>
          </p:cNvSpPr>
          <p:nvPr>
            <p:ph type="body" idx="2"/>
          </p:nvPr>
        </p:nvSpPr>
        <p:spPr>
          <a:xfrm>
            <a:off x="1095225" y="1700125"/>
            <a:ext cx="3181500" cy="275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800">
                <a:latin typeface="Average"/>
                <a:ea typeface="Average"/>
                <a:cs typeface="Average"/>
                <a:sym typeface="Average"/>
              </a:rPr>
              <a:t>The project is a combination of Convolutional Neural Networks  and Computer Vision where the prior is used for prediction and the latter is to analyze the MRI scans.</a:t>
            </a:r>
            <a:endParaRPr sz="1800">
              <a:latin typeface="Average"/>
              <a:ea typeface="Average"/>
              <a:cs typeface="Average"/>
              <a:sym typeface="Average"/>
            </a:endParaRPr>
          </a:p>
        </p:txBody>
      </p:sp>
      <p:sp>
        <p:nvSpPr>
          <p:cNvPr id="342" name="Google Shape;342;p25"/>
          <p:cNvSpPr/>
          <p:nvPr/>
        </p:nvSpPr>
        <p:spPr>
          <a:xfrm>
            <a:off x="910125" y="1632625"/>
            <a:ext cx="3366600" cy="2326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43" name="Google Shape;343;p25"/>
          <p:cNvSpPr/>
          <p:nvPr/>
        </p:nvSpPr>
        <p:spPr>
          <a:xfrm>
            <a:off x="4775775" y="1632625"/>
            <a:ext cx="3366600" cy="2326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44" name="Google Shape;344;p25"/>
          <p:cNvSpPr txBox="1"/>
          <p:nvPr/>
        </p:nvSpPr>
        <p:spPr>
          <a:xfrm>
            <a:off x="4868325" y="1632625"/>
            <a:ext cx="3181500" cy="212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a:solidFill>
                  <a:schemeClr val="lt1"/>
                </a:solidFill>
                <a:latin typeface="Average"/>
                <a:ea typeface="Average"/>
                <a:cs typeface="Average"/>
                <a:sym typeface="Average"/>
              </a:rPr>
              <a:t>The performance of this model will be better than VGG16 and Fuzzy NN, since CNN has better parameters to train and evaluate the model, which can be increased by model hyperparameter tuning.</a:t>
            </a:r>
            <a:endParaRPr sz="1800">
              <a:solidFill>
                <a:schemeClr val="lt1"/>
              </a:solidFill>
              <a:latin typeface="Average"/>
              <a:ea typeface="Average"/>
              <a:cs typeface="Average"/>
              <a:sym typeface="Averag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26"/>
          <p:cNvSpPr txBox="1">
            <a:spLocks noGrp="1"/>
          </p:cNvSpPr>
          <p:nvPr>
            <p:ph type="title"/>
          </p:nvPr>
        </p:nvSpPr>
        <p:spPr>
          <a:xfrm>
            <a:off x="3520450" y="2225550"/>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8"/>
          <p:cNvSpPr txBox="1">
            <a:spLocks noGrp="1"/>
          </p:cNvSpPr>
          <p:nvPr>
            <p:ph type="title"/>
          </p:nvPr>
        </p:nvSpPr>
        <p:spPr>
          <a:xfrm>
            <a:off x="1294300" y="114707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Playfair Display ExtraBold"/>
                <a:ea typeface="Playfair Display ExtraBold"/>
                <a:cs typeface="Playfair Display ExtraBold"/>
                <a:sym typeface="Playfair Display ExtraBold"/>
              </a:rPr>
              <a:t>PRESENTATION AGENDA</a:t>
            </a:r>
            <a:endParaRPr>
              <a:latin typeface="Playfair Display ExtraBold"/>
              <a:ea typeface="Playfair Display ExtraBold"/>
              <a:cs typeface="Playfair Display ExtraBold"/>
              <a:sym typeface="Playfair Display ExtraBold"/>
            </a:endParaRPr>
          </a:p>
        </p:txBody>
      </p:sp>
      <p:sp>
        <p:nvSpPr>
          <p:cNvPr id="240" name="Google Shape;240;p18"/>
          <p:cNvSpPr txBox="1"/>
          <p:nvPr/>
        </p:nvSpPr>
        <p:spPr>
          <a:xfrm>
            <a:off x="1294301"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900">
                <a:solidFill>
                  <a:srgbClr val="FFFFFF"/>
                </a:solidFill>
                <a:uFill>
                  <a:noFill/>
                </a:uFill>
                <a:latin typeface="Average"/>
                <a:ea typeface="Average"/>
                <a:cs typeface="Average"/>
                <a:sym typeface="Average"/>
                <a:hlinkClick r:id="rId3" action="ppaction://hlinksldjump">
                  <a:extLst>
                    <a:ext uri="{A12FA001-AC4F-418D-AE19-62706E023703}">
                      <ahyp:hlinkClr xmlns:ahyp="http://schemas.microsoft.com/office/drawing/2018/hyperlinkcolor" val="tx"/>
                    </a:ext>
                  </a:extLst>
                </a:hlinkClick>
              </a:rPr>
              <a:t>Overview</a:t>
            </a:r>
            <a:endParaRPr sz="2300">
              <a:solidFill>
                <a:srgbClr val="CACACA"/>
              </a:solidFill>
              <a:latin typeface="Average"/>
              <a:ea typeface="Average"/>
              <a:cs typeface="Average"/>
              <a:sym typeface="Average"/>
            </a:endParaRPr>
          </a:p>
        </p:txBody>
      </p:sp>
      <p:sp>
        <p:nvSpPr>
          <p:cNvPr id="241" name="Google Shape;241;p18"/>
          <p:cNvSpPr txBox="1"/>
          <p:nvPr/>
        </p:nvSpPr>
        <p:spPr>
          <a:xfrm>
            <a:off x="1294301" y="24230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900">
                <a:solidFill>
                  <a:schemeClr val="lt1"/>
                </a:solidFill>
                <a:uFill>
                  <a:noFill/>
                </a:uFill>
                <a:latin typeface="Average"/>
                <a:ea typeface="Average"/>
                <a:cs typeface="Average"/>
                <a:sym typeface="Average"/>
                <a:hlinkClick r:id="rId4" action="ppaction://hlinksldjump">
                  <a:extLst>
                    <a:ext uri="{A12FA001-AC4F-418D-AE19-62706E023703}">
                      <ahyp:hlinkClr xmlns:ahyp="http://schemas.microsoft.com/office/drawing/2018/hyperlinkcolor" val="tx"/>
                    </a:ext>
                  </a:extLst>
                </a:hlinkClick>
              </a:rPr>
              <a:t>Project Objectives</a:t>
            </a:r>
            <a:endParaRPr sz="1900">
              <a:solidFill>
                <a:schemeClr val="lt1"/>
              </a:solidFill>
              <a:latin typeface="Average"/>
              <a:ea typeface="Average"/>
              <a:cs typeface="Average"/>
              <a:sym typeface="Average"/>
            </a:endParaRPr>
          </a:p>
        </p:txBody>
      </p:sp>
      <p:sp>
        <p:nvSpPr>
          <p:cNvPr id="242" name="Google Shape;242;p18"/>
          <p:cNvSpPr txBox="1"/>
          <p:nvPr/>
        </p:nvSpPr>
        <p:spPr>
          <a:xfrm>
            <a:off x="1294301" y="27485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900" dirty="0">
                <a:solidFill>
                  <a:schemeClr val="lt1"/>
                </a:solidFill>
                <a:uFill>
                  <a:noFill/>
                </a:uFill>
                <a:latin typeface="Average"/>
                <a:ea typeface="Average"/>
                <a:cs typeface="Average"/>
                <a:sym typeface="Average"/>
                <a:hlinkClick r:id="" action="ppaction://noaction">
                  <a:extLst>
                    <a:ext uri="{A12FA001-AC4F-418D-AE19-62706E023703}">
                      <ahyp:hlinkClr xmlns:ahyp="http://schemas.microsoft.com/office/drawing/2018/hyperlinkcolor" val="tx"/>
                    </a:ext>
                  </a:extLst>
                </a:hlinkClick>
              </a:rPr>
              <a:t>Approach</a:t>
            </a:r>
            <a:endParaRPr sz="1900" dirty="0">
              <a:solidFill>
                <a:schemeClr val="lt1"/>
              </a:solidFill>
              <a:latin typeface="Average"/>
              <a:ea typeface="Average"/>
              <a:cs typeface="Average"/>
              <a:sym typeface="Average"/>
            </a:endParaRPr>
          </a:p>
        </p:txBody>
      </p:sp>
      <p:sp>
        <p:nvSpPr>
          <p:cNvPr id="243" name="Google Shape;243;p18"/>
          <p:cNvSpPr txBox="1"/>
          <p:nvPr/>
        </p:nvSpPr>
        <p:spPr>
          <a:xfrm>
            <a:off x="1294301" y="30740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900">
                <a:solidFill>
                  <a:schemeClr val="lt1"/>
                </a:solidFill>
                <a:uFill>
                  <a:noFill/>
                </a:uFill>
                <a:latin typeface="Average"/>
                <a:ea typeface="Average"/>
                <a:cs typeface="Average"/>
                <a:sym typeface="Average"/>
                <a:hlinkClick r:id="rId5" action="ppaction://hlinksldjump">
                  <a:extLst>
                    <a:ext uri="{A12FA001-AC4F-418D-AE19-62706E023703}">
                      <ahyp:hlinkClr xmlns:ahyp="http://schemas.microsoft.com/office/drawing/2018/hyperlinkcolor" val="tx"/>
                    </a:ext>
                  </a:extLst>
                </a:hlinkClick>
              </a:rPr>
              <a:t>Deliverables</a:t>
            </a:r>
            <a:endParaRPr sz="2300">
              <a:solidFill>
                <a:schemeClr val="lt1"/>
              </a:solidFill>
              <a:latin typeface="Average"/>
              <a:ea typeface="Average"/>
              <a:cs typeface="Average"/>
              <a:sym typeface="Average"/>
            </a:endParaRPr>
          </a:p>
        </p:txBody>
      </p:sp>
      <p:sp>
        <p:nvSpPr>
          <p:cNvPr id="244" name="Google Shape;244;p18"/>
          <p:cNvSpPr txBox="1"/>
          <p:nvPr/>
        </p:nvSpPr>
        <p:spPr>
          <a:xfrm>
            <a:off x="1294301" y="33995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900">
                <a:solidFill>
                  <a:schemeClr val="lt1"/>
                </a:solidFill>
                <a:uFill>
                  <a:noFill/>
                </a:uFill>
                <a:latin typeface="Average"/>
                <a:ea typeface="Average"/>
                <a:cs typeface="Average"/>
                <a:sym typeface="Average"/>
                <a:hlinkClick r:id="rId6" action="ppaction://hlinksldjump">
                  <a:extLst>
                    <a:ext uri="{A12FA001-AC4F-418D-AE19-62706E023703}">
                      <ahyp:hlinkClr xmlns:ahyp="http://schemas.microsoft.com/office/drawing/2018/hyperlinkcolor" val="tx"/>
                    </a:ext>
                  </a:extLst>
                </a:hlinkClick>
              </a:rPr>
              <a:t>Evaluation Methodology</a:t>
            </a:r>
            <a:endParaRPr sz="2300">
              <a:solidFill>
                <a:schemeClr val="lt1"/>
              </a:solidFill>
              <a:latin typeface="Average"/>
              <a:ea typeface="Average"/>
              <a:cs typeface="Average"/>
              <a:sym typeface="Average"/>
            </a:endParaRPr>
          </a:p>
        </p:txBody>
      </p:sp>
      <p:sp>
        <p:nvSpPr>
          <p:cNvPr id="245" name="Google Shape;245;p18"/>
          <p:cNvSpPr txBox="1"/>
          <p:nvPr/>
        </p:nvSpPr>
        <p:spPr>
          <a:xfrm>
            <a:off x="1294298" y="37250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900">
                <a:solidFill>
                  <a:schemeClr val="lt1"/>
                </a:solidFill>
                <a:uFill>
                  <a:noFill/>
                </a:uFill>
                <a:latin typeface="Average"/>
                <a:ea typeface="Average"/>
                <a:cs typeface="Average"/>
                <a:sym typeface="Average"/>
                <a:hlinkClick r:id="rId7" action="ppaction://hlinksldjump">
                  <a:extLst>
                    <a:ext uri="{A12FA001-AC4F-418D-AE19-62706E023703}">
                      <ahyp:hlinkClr xmlns:ahyp="http://schemas.microsoft.com/office/drawing/2018/hyperlinkcolor" val="tx"/>
                    </a:ext>
                  </a:extLst>
                </a:hlinkClick>
              </a:rPr>
              <a:t>Conclusion</a:t>
            </a:r>
            <a:endParaRPr sz="2300">
              <a:solidFill>
                <a:schemeClr val="lt1"/>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Playfair Display SemiBold"/>
                <a:ea typeface="Playfair Display SemiBold"/>
                <a:cs typeface="Playfair Display SemiBold"/>
                <a:sym typeface="Playfair Display SemiBold"/>
              </a:rPr>
              <a:t>Overview</a:t>
            </a:r>
            <a:endParaRPr>
              <a:latin typeface="Playfair Display SemiBold"/>
              <a:ea typeface="Playfair Display SemiBold"/>
              <a:cs typeface="Playfair Display SemiBold"/>
              <a:sym typeface="Playfair Display SemiBold"/>
            </a:endParaRPr>
          </a:p>
        </p:txBody>
      </p:sp>
      <p:sp>
        <p:nvSpPr>
          <p:cNvPr id="251" name="Google Shape;251;p19"/>
          <p:cNvSpPr txBox="1">
            <a:spLocks noGrp="1"/>
          </p:cNvSpPr>
          <p:nvPr>
            <p:ph type="body" idx="1"/>
          </p:nvPr>
        </p:nvSpPr>
        <p:spPr>
          <a:xfrm>
            <a:off x="1297500" y="1437500"/>
            <a:ext cx="7038900" cy="2911200"/>
          </a:xfrm>
          <a:prstGeom prst="rect">
            <a:avLst/>
          </a:prstGeom>
        </p:spPr>
        <p:txBody>
          <a:bodyPr spcFirstLastPara="1" wrap="square" lIns="91425" tIns="91425" rIns="91425" bIns="91425" anchor="t" anchorCtr="0">
            <a:noAutofit/>
          </a:bodyPr>
          <a:lstStyle/>
          <a:p>
            <a:pPr marL="457200" lvl="0" indent="-323850" algn="l" rtl="0">
              <a:spcBef>
                <a:spcPts val="1200"/>
              </a:spcBef>
              <a:spcAft>
                <a:spcPts val="0"/>
              </a:spcAft>
              <a:buClr>
                <a:schemeClr val="lt1"/>
              </a:buClr>
              <a:buSzPts val="1500"/>
              <a:buFont typeface="Average"/>
              <a:buAutoNum type="arabicPeriod"/>
            </a:pPr>
            <a:r>
              <a:rPr lang="en-GB" sz="1500" dirty="0">
                <a:latin typeface="Average"/>
                <a:ea typeface="Average"/>
                <a:cs typeface="Average"/>
                <a:sym typeface="Average"/>
              </a:rPr>
              <a:t>Brain </a:t>
            </a:r>
            <a:r>
              <a:rPr lang="en-GB" sz="1500" dirty="0" err="1">
                <a:latin typeface="Average"/>
                <a:ea typeface="Average"/>
                <a:cs typeface="Average"/>
                <a:sym typeface="Average"/>
              </a:rPr>
              <a:t>Tumor</a:t>
            </a:r>
            <a:r>
              <a:rPr lang="en-GB" sz="1500" dirty="0">
                <a:latin typeface="Average"/>
                <a:ea typeface="Average"/>
                <a:cs typeface="Average"/>
                <a:sym typeface="Average"/>
              </a:rPr>
              <a:t> is a </a:t>
            </a:r>
            <a:r>
              <a:rPr lang="en-GB" sz="1500" b="1" dirty="0">
                <a:latin typeface="Average"/>
                <a:ea typeface="Average"/>
                <a:cs typeface="Average"/>
                <a:sym typeface="Average"/>
              </a:rPr>
              <a:t>mass of cells that have grown</a:t>
            </a:r>
            <a:r>
              <a:rPr lang="en-GB" sz="1500" dirty="0">
                <a:latin typeface="Average"/>
                <a:ea typeface="Average"/>
                <a:cs typeface="Average"/>
                <a:sym typeface="Average"/>
              </a:rPr>
              <a:t> and multiplied uncontrollable. Medical imaging plays a central role in the diagnosis of brain </a:t>
            </a:r>
            <a:r>
              <a:rPr lang="en-GB" sz="1500" dirty="0" err="1">
                <a:latin typeface="Average"/>
                <a:ea typeface="Average"/>
                <a:cs typeface="Average"/>
                <a:sym typeface="Average"/>
              </a:rPr>
              <a:t>tumors</a:t>
            </a:r>
            <a:r>
              <a:rPr lang="en-GB" sz="1500" dirty="0">
                <a:latin typeface="Average"/>
                <a:ea typeface="Average"/>
                <a:cs typeface="Average"/>
                <a:sym typeface="Average"/>
              </a:rPr>
              <a:t>. </a:t>
            </a:r>
            <a:endParaRPr sz="1500" dirty="0">
              <a:latin typeface="Average"/>
              <a:ea typeface="Average"/>
              <a:cs typeface="Average"/>
              <a:sym typeface="Average"/>
            </a:endParaRPr>
          </a:p>
          <a:p>
            <a:pPr marL="457200" lvl="0" indent="-323850" algn="l" rtl="0">
              <a:spcBef>
                <a:spcPts val="0"/>
              </a:spcBef>
              <a:spcAft>
                <a:spcPts val="0"/>
              </a:spcAft>
              <a:buClr>
                <a:schemeClr val="lt1"/>
              </a:buClr>
              <a:buSzPts val="1500"/>
              <a:buFont typeface="Average"/>
              <a:buAutoNum type="arabicPeriod"/>
            </a:pPr>
            <a:r>
              <a:rPr lang="en-GB" sz="1500" dirty="0">
                <a:latin typeface="Average"/>
                <a:ea typeface="Average"/>
                <a:cs typeface="Average"/>
                <a:sym typeface="Average"/>
              </a:rPr>
              <a:t>MRI is a technique used in medical imaging which is considered to be the most efficient tool to </a:t>
            </a:r>
            <a:r>
              <a:rPr lang="en-GB" sz="1500" b="1" dirty="0" err="1">
                <a:latin typeface="Average"/>
                <a:ea typeface="Average"/>
                <a:cs typeface="Average"/>
                <a:sym typeface="Average"/>
              </a:rPr>
              <a:t>analyze</a:t>
            </a:r>
            <a:r>
              <a:rPr lang="en-GB" sz="1500" b="1" dirty="0">
                <a:latin typeface="Average"/>
                <a:ea typeface="Average"/>
                <a:cs typeface="Average"/>
                <a:sym typeface="Average"/>
              </a:rPr>
              <a:t> the internal structures of the body</a:t>
            </a:r>
            <a:r>
              <a:rPr lang="en-GB" sz="1500" dirty="0">
                <a:latin typeface="Average"/>
                <a:ea typeface="Average"/>
                <a:cs typeface="Average"/>
                <a:sym typeface="Average"/>
              </a:rPr>
              <a:t>.</a:t>
            </a:r>
            <a:endParaRPr sz="1500" dirty="0">
              <a:latin typeface="Average"/>
              <a:ea typeface="Average"/>
              <a:cs typeface="Average"/>
              <a:sym typeface="Average"/>
            </a:endParaRPr>
          </a:p>
          <a:p>
            <a:pPr marL="457200" lvl="0" indent="-323850" algn="l" rtl="0">
              <a:spcBef>
                <a:spcPts val="0"/>
              </a:spcBef>
              <a:spcAft>
                <a:spcPts val="0"/>
              </a:spcAft>
              <a:buClr>
                <a:schemeClr val="lt1"/>
              </a:buClr>
              <a:buSzPts val="1500"/>
              <a:buFont typeface="Average"/>
              <a:buAutoNum type="arabicPeriod"/>
            </a:pPr>
            <a:r>
              <a:rPr lang="en-GB" sz="1500" dirty="0">
                <a:latin typeface="Average"/>
                <a:ea typeface="Average"/>
                <a:cs typeface="Average"/>
                <a:sym typeface="Average"/>
              </a:rPr>
              <a:t>Since brain </a:t>
            </a:r>
            <a:r>
              <a:rPr lang="en-GB" sz="1500" dirty="0" err="1">
                <a:latin typeface="Average"/>
                <a:ea typeface="Average"/>
                <a:cs typeface="Average"/>
                <a:sym typeface="Average"/>
              </a:rPr>
              <a:t>tumors</a:t>
            </a:r>
            <a:r>
              <a:rPr lang="en-GB" sz="1500" dirty="0">
                <a:latin typeface="Average"/>
                <a:ea typeface="Average"/>
                <a:cs typeface="Average"/>
                <a:sym typeface="Average"/>
              </a:rPr>
              <a:t> </a:t>
            </a:r>
            <a:r>
              <a:rPr lang="en-GB" sz="1500" b="1" dirty="0">
                <a:latin typeface="Average"/>
                <a:ea typeface="Average"/>
                <a:cs typeface="Average"/>
                <a:sym typeface="Average"/>
              </a:rPr>
              <a:t>vary</a:t>
            </a:r>
            <a:r>
              <a:rPr lang="en-GB" sz="1500" dirty="0">
                <a:latin typeface="Average"/>
                <a:ea typeface="Average"/>
                <a:cs typeface="Average"/>
                <a:sym typeface="Average"/>
              </a:rPr>
              <a:t> in size, shape, appearances, </a:t>
            </a:r>
            <a:r>
              <a:rPr lang="en-GB" sz="1500" dirty="0" err="1">
                <a:latin typeface="Average"/>
                <a:ea typeface="Average"/>
                <a:cs typeface="Average"/>
                <a:sym typeface="Average"/>
              </a:rPr>
              <a:t>color</a:t>
            </a:r>
            <a:r>
              <a:rPr lang="en-GB" sz="1500" dirty="0">
                <a:latin typeface="Average"/>
                <a:ea typeface="Average"/>
                <a:cs typeface="Average"/>
                <a:sym typeface="Average"/>
              </a:rPr>
              <a:t>, location and orientation, which is precisely the reason why </a:t>
            </a:r>
            <a:r>
              <a:rPr lang="en-GB" sz="1500" dirty="0" err="1">
                <a:latin typeface="Average"/>
                <a:ea typeface="Average"/>
                <a:cs typeface="Average"/>
                <a:sym typeface="Average"/>
              </a:rPr>
              <a:t>tumor</a:t>
            </a:r>
            <a:r>
              <a:rPr lang="en-GB" sz="1500" dirty="0">
                <a:latin typeface="Average"/>
                <a:ea typeface="Average"/>
                <a:cs typeface="Average"/>
                <a:sym typeface="Average"/>
              </a:rPr>
              <a:t> segmentation is challenging.</a:t>
            </a:r>
            <a:endParaRPr sz="1500" dirty="0">
              <a:latin typeface="Average"/>
              <a:ea typeface="Average"/>
              <a:cs typeface="Average"/>
              <a:sym typeface="Average"/>
            </a:endParaRPr>
          </a:p>
          <a:p>
            <a:pPr marL="457200" lvl="0" indent="-323850" algn="l" rtl="0">
              <a:spcBef>
                <a:spcPts val="0"/>
              </a:spcBef>
              <a:spcAft>
                <a:spcPts val="0"/>
              </a:spcAft>
              <a:buClr>
                <a:schemeClr val="lt1"/>
              </a:buClr>
              <a:buSzPts val="1500"/>
              <a:buFont typeface="Average"/>
              <a:buAutoNum type="arabicPeriod"/>
            </a:pPr>
            <a:r>
              <a:rPr lang="en-GB" sz="1500" dirty="0">
                <a:latin typeface="Average"/>
                <a:ea typeface="Average"/>
                <a:cs typeface="Average"/>
                <a:sym typeface="Average"/>
              </a:rPr>
              <a:t>The major drawback of manual detection is that it is </a:t>
            </a:r>
            <a:r>
              <a:rPr lang="en-GB" sz="1500" b="1" dirty="0">
                <a:latin typeface="Average"/>
                <a:ea typeface="Average"/>
                <a:cs typeface="Average"/>
                <a:sym typeface="Average"/>
              </a:rPr>
              <a:t>time consuming</a:t>
            </a:r>
            <a:r>
              <a:rPr lang="en-GB" sz="1500" dirty="0">
                <a:latin typeface="Average"/>
                <a:ea typeface="Average"/>
                <a:cs typeface="Average"/>
                <a:sym typeface="Average"/>
              </a:rPr>
              <a:t> and p</a:t>
            </a:r>
            <a:r>
              <a:rPr lang="en-GB" sz="1500" b="1" dirty="0">
                <a:latin typeface="Average"/>
                <a:ea typeface="Average"/>
                <a:cs typeface="Average"/>
                <a:sym typeface="Average"/>
              </a:rPr>
              <a:t>rone to human errors</a:t>
            </a:r>
            <a:r>
              <a:rPr lang="en-GB" sz="1500" dirty="0">
                <a:latin typeface="Average"/>
                <a:ea typeface="Average"/>
                <a:cs typeface="Average"/>
                <a:sym typeface="Average"/>
              </a:rPr>
              <a:t>.</a:t>
            </a:r>
            <a:endParaRPr sz="1500" dirty="0">
              <a:latin typeface="Average"/>
              <a:ea typeface="Average"/>
              <a:cs typeface="Average"/>
              <a:sym typeface="Average"/>
            </a:endParaRPr>
          </a:p>
          <a:p>
            <a:pPr marL="0" lvl="0" indent="0" algn="l" rtl="0">
              <a:spcBef>
                <a:spcPts val="1200"/>
              </a:spcBef>
              <a:spcAft>
                <a:spcPts val="16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Playfair Display SemiBold"/>
                <a:ea typeface="Playfair Display SemiBold"/>
                <a:cs typeface="Playfair Display SemiBold"/>
                <a:sym typeface="Playfair Display SemiBold"/>
              </a:rPr>
              <a:t>Project Objectives</a:t>
            </a:r>
            <a:endParaRPr>
              <a:latin typeface="Playfair Display SemiBold"/>
              <a:ea typeface="Playfair Display SemiBold"/>
              <a:cs typeface="Playfair Display SemiBold"/>
              <a:sym typeface="Playfair Display SemiBold"/>
            </a:endParaRPr>
          </a:p>
        </p:txBody>
      </p:sp>
      <p:sp>
        <p:nvSpPr>
          <p:cNvPr id="257" name="Google Shape;257;p20"/>
          <p:cNvSpPr txBox="1"/>
          <p:nvPr/>
        </p:nvSpPr>
        <p:spPr>
          <a:xfrm>
            <a:off x="1297500" y="184971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8" name="Google Shape;258;p20"/>
          <p:cNvSpPr txBox="1">
            <a:spLocks noGrp="1"/>
          </p:cNvSpPr>
          <p:nvPr>
            <p:ph type="body" idx="1"/>
          </p:nvPr>
        </p:nvSpPr>
        <p:spPr>
          <a:xfrm>
            <a:off x="2030400" y="174367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dirty="0">
                <a:latin typeface="Average"/>
                <a:ea typeface="Average"/>
                <a:cs typeface="Average"/>
                <a:sym typeface="Average"/>
              </a:rPr>
              <a:t>Build and tune a model that will take MRI scan of brain and patient details as input and </a:t>
            </a:r>
            <a:r>
              <a:rPr lang="en-GB" sz="1400" dirty="0" err="1">
                <a:latin typeface="Average"/>
                <a:ea typeface="Average"/>
                <a:cs typeface="Average"/>
                <a:sym typeface="Average"/>
              </a:rPr>
              <a:t>preprocess</a:t>
            </a:r>
            <a:r>
              <a:rPr lang="en-GB" sz="1400" dirty="0">
                <a:latin typeface="Average"/>
                <a:ea typeface="Average"/>
                <a:cs typeface="Average"/>
                <a:sym typeface="Average"/>
              </a:rPr>
              <a:t> the images read from the database. Perform segmentation in order to detect the ROI and extract the area and size of the </a:t>
            </a:r>
            <a:r>
              <a:rPr lang="en-GB" sz="1400" dirty="0" err="1">
                <a:latin typeface="Average"/>
                <a:ea typeface="Average"/>
                <a:cs typeface="Average"/>
                <a:sym typeface="Average"/>
              </a:rPr>
              <a:t>tumor</a:t>
            </a:r>
            <a:r>
              <a:rPr lang="en-GB" sz="1400" dirty="0">
                <a:latin typeface="Average"/>
                <a:ea typeface="Average"/>
                <a:cs typeface="Average"/>
                <a:sym typeface="Average"/>
              </a:rPr>
              <a:t> from ROI.</a:t>
            </a:r>
            <a:endParaRPr sz="1400" dirty="0">
              <a:latin typeface="Average"/>
              <a:ea typeface="Average"/>
              <a:cs typeface="Average"/>
              <a:sym typeface="Average"/>
            </a:endParaRPr>
          </a:p>
          <a:p>
            <a:pPr marL="0" lvl="0" indent="0" algn="l" rtl="0">
              <a:spcBef>
                <a:spcPts val="1600"/>
              </a:spcBef>
              <a:spcAft>
                <a:spcPts val="1600"/>
              </a:spcAft>
              <a:buNone/>
            </a:pPr>
            <a:endParaRPr dirty="0">
              <a:solidFill>
                <a:srgbClr val="FFFFFF"/>
              </a:solidFill>
            </a:endParaRPr>
          </a:p>
        </p:txBody>
      </p:sp>
      <p:sp>
        <p:nvSpPr>
          <p:cNvPr id="259" name="Google Shape;259;p20"/>
          <p:cNvSpPr txBox="1"/>
          <p:nvPr/>
        </p:nvSpPr>
        <p:spPr>
          <a:xfrm>
            <a:off x="1297500" y="306053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60" name="Google Shape;260;p20"/>
          <p:cNvSpPr txBox="1">
            <a:spLocks noGrp="1"/>
          </p:cNvSpPr>
          <p:nvPr>
            <p:ph type="body" idx="1"/>
          </p:nvPr>
        </p:nvSpPr>
        <p:spPr>
          <a:xfrm>
            <a:off x="2030400" y="2988288"/>
            <a:ext cx="5877300" cy="8088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400">
                <a:latin typeface="Average"/>
                <a:ea typeface="Average"/>
                <a:cs typeface="Average"/>
                <a:sym typeface="Average"/>
              </a:rPr>
              <a:t>Provide a solution appropriately at early stages</a:t>
            </a:r>
            <a:endParaRPr sz="1400">
              <a:latin typeface="Average"/>
              <a:ea typeface="Average"/>
              <a:cs typeface="Average"/>
              <a:sym typeface="Average"/>
            </a:endParaRPr>
          </a:p>
          <a:p>
            <a:pPr marL="0" lvl="0" indent="0" algn="l" rtl="0">
              <a:spcBef>
                <a:spcPts val="1200"/>
              </a:spcBef>
              <a:spcAft>
                <a:spcPts val="1600"/>
              </a:spcAft>
              <a:buNone/>
            </a:pPr>
            <a:endParaRPr>
              <a:solidFill>
                <a:srgbClr val="FFFFFF"/>
              </a:solidFill>
            </a:endParaRPr>
          </a:p>
        </p:txBody>
      </p:sp>
      <p:sp>
        <p:nvSpPr>
          <p:cNvPr id="261" name="Google Shape;261;p20"/>
          <p:cNvSpPr txBox="1"/>
          <p:nvPr/>
        </p:nvSpPr>
        <p:spPr>
          <a:xfrm>
            <a:off x="1297500" y="370339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2" name="Google Shape;262;p20"/>
          <p:cNvSpPr txBox="1">
            <a:spLocks noGrp="1"/>
          </p:cNvSpPr>
          <p:nvPr>
            <p:ph type="body" idx="1"/>
          </p:nvPr>
        </p:nvSpPr>
        <p:spPr>
          <a:xfrm>
            <a:off x="2030400" y="3640638"/>
            <a:ext cx="5877300" cy="8088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400">
                <a:latin typeface="Average"/>
                <a:ea typeface="Average"/>
                <a:cs typeface="Average"/>
                <a:sym typeface="Average"/>
              </a:rPr>
              <a:t>Get timely consultation</a:t>
            </a:r>
            <a:endParaRPr sz="1400">
              <a:latin typeface="Average"/>
              <a:ea typeface="Average"/>
              <a:cs typeface="Average"/>
              <a:sym typeface="Average"/>
            </a:endParaRPr>
          </a:p>
          <a:p>
            <a:pPr marL="0" lvl="0" indent="0" algn="l" rtl="0">
              <a:spcBef>
                <a:spcPts val="1200"/>
              </a:spcBef>
              <a:spcAft>
                <a:spcPts val="1600"/>
              </a:spcAft>
              <a:buNone/>
            </a:pP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pic>
        <p:nvPicPr>
          <p:cNvPr id="267" name="Google Shape;267;p21"/>
          <p:cNvPicPr preferRelativeResize="0"/>
          <p:nvPr/>
        </p:nvPicPr>
        <p:blipFill rotWithShape="1">
          <a:blip r:embed="rId3">
            <a:alphaModFix/>
          </a:blip>
          <a:srcRect l="15564" t="39750" r="15564" b="-39750"/>
          <a:stretch/>
        </p:blipFill>
        <p:spPr>
          <a:xfrm rot="-5400000">
            <a:off x="5710147" y="2704980"/>
            <a:ext cx="2431500" cy="2436000"/>
          </a:xfrm>
          <a:prstGeom prst="diagStripe">
            <a:avLst>
              <a:gd name="adj" fmla="val 50445"/>
            </a:avLst>
          </a:prstGeom>
          <a:noFill/>
          <a:ln>
            <a:noFill/>
          </a:ln>
        </p:spPr>
      </p:pic>
      <p:pic>
        <p:nvPicPr>
          <p:cNvPr id="268" name="Google Shape;268;p21" descr="offset_comp_457517_edited2.jpg"/>
          <p:cNvPicPr preferRelativeResize="0"/>
          <p:nvPr/>
        </p:nvPicPr>
        <p:blipFill rotWithShape="1">
          <a:blip r:embed="rId4">
            <a:alphaModFix/>
          </a:blip>
          <a:srcRect l="28499" t="37636" r="21977" b="-10126"/>
          <a:stretch/>
        </p:blipFill>
        <p:spPr>
          <a:xfrm rot="-5400000">
            <a:off x="5750275" y="1369550"/>
            <a:ext cx="2504700" cy="2446800"/>
          </a:xfrm>
          <a:prstGeom prst="diagStripe">
            <a:avLst>
              <a:gd name="adj" fmla="val 50445"/>
            </a:avLst>
          </a:prstGeom>
          <a:noFill/>
          <a:ln>
            <a:noFill/>
          </a:ln>
        </p:spPr>
      </p:pic>
      <p:pic>
        <p:nvPicPr>
          <p:cNvPr id="269" name="Google Shape;269;p21"/>
          <p:cNvPicPr preferRelativeResize="0"/>
          <p:nvPr/>
        </p:nvPicPr>
        <p:blipFill rotWithShape="1">
          <a:blip r:embed="rId5">
            <a:alphaModFix/>
          </a:blip>
          <a:srcRect l="23665" t="22200" r="9858" b="-22200"/>
          <a:stretch/>
        </p:blipFill>
        <p:spPr>
          <a:xfrm rot="5400000">
            <a:off x="5851346" y="1311622"/>
            <a:ext cx="3289500" cy="3295800"/>
          </a:xfrm>
          <a:prstGeom prst="diagStripe">
            <a:avLst>
              <a:gd name="adj" fmla="val 50445"/>
            </a:avLst>
          </a:prstGeom>
          <a:noFill/>
          <a:ln>
            <a:noFill/>
          </a:ln>
        </p:spPr>
      </p:pic>
      <p:sp>
        <p:nvSpPr>
          <p:cNvPr id="270" name="Google Shape;270;p21"/>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271" name="Google Shape;271;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Playfair Display SemiBold"/>
                <a:ea typeface="Playfair Display SemiBold"/>
                <a:cs typeface="Playfair Display SemiBold"/>
                <a:sym typeface="Playfair Display SemiBold"/>
              </a:rPr>
              <a:t>Approach</a:t>
            </a:r>
            <a:endParaRPr>
              <a:latin typeface="Playfair Display SemiBold"/>
              <a:ea typeface="Playfair Display SemiBold"/>
              <a:cs typeface="Playfair Display SemiBold"/>
              <a:sym typeface="Playfair Display SemiBold"/>
            </a:endParaRPr>
          </a:p>
        </p:txBody>
      </p:sp>
      <p:sp>
        <p:nvSpPr>
          <p:cNvPr id="272" name="Google Shape;272;p21"/>
          <p:cNvSpPr txBox="1">
            <a:spLocks noGrp="1"/>
          </p:cNvSpPr>
          <p:nvPr>
            <p:ph type="body" idx="1"/>
          </p:nvPr>
        </p:nvSpPr>
        <p:spPr>
          <a:xfrm>
            <a:off x="1297500" y="1625325"/>
            <a:ext cx="4318500" cy="1766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dirty="0">
                <a:solidFill>
                  <a:schemeClr val="lt1"/>
                </a:solidFill>
                <a:latin typeface="Average"/>
                <a:ea typeface="Average"/>
                <a:cs typeface="Average"/>
                <a:sym typeface="Average"/>
              </a:rPr>
              <a:t>STEP 1:	Find the dataset</a:t>
            </a:r>
            <a:endParaRPr sz="1600" dirty="0">
              <a:solidFill>
                <a:schemeClr val="lt1"/>
              </a:solidFill>
              <a:latin typeface="Average"/>
              <a:ea typeface="Average"/>
              <a:cs typeface="Average"/>
              <a:sym typeface="Average"/>
            </a:endParaRPr>
          </a:p>
          <a:p>
            <a:pPr marL="0" lvl="0" indent="0" algn="l" rtl="0">
              <a:spcBef>
                <a:spcPts val="1600"/>
              </a:spcBef>
              <a:spcAft>
                <a:spcPts val="0"/>
              </a:spcAft>
              <a:buNone/>
            </a:pPr>
            <a:r>
              <a:rPr lang="en-GB" sz="1600" dirty="0">
                <a:solidFill>
                  <a:schemeClr val="lt1"/>
                </a:solidFill>
                <a:latin typeface="Average"/>
                <a:ea typeface="Average"/>
                <a:cs typeface="Average"/>
                <a:sym typeface="Average"/>
              </a:rPr>
              <a:t>STEP 2: 	Find a model</a:t>
            </a:r>
            <a:endParaRPr sz="1600" dirty="0">
              <a:solidFill>
                <a:schemeClr val="lt1"/>
              </a:solidFill>
              <a:latin typeface="Average"/>
              <a:ea typeface="Average"/>
              <a:cs typeface="Average"/>
              <a:sym typeface="Average"/>
            </a:endParaRPr>
          </a:p>
          <a:p>
            <a:pPr marL="0" lvl="0" indent="0" algn="l" rtl="0">
              <a:spcBef>
                <a:spcPts val="1600"/>
              </a:spcBef>
              <a:spcAft>
                <a:spcPts val="0"/>
              </a:spcAft>
              <a:buNone/>
            </a:pPr>
            <a:r>
              <a:rPr lang="en-GB" sz="1600" dirty="0">
                <a:solidFill>
                  <a:schemeClr val="lt1"/>
                </a:solidFill>
                <a:latin typeface="Average"/>
                <a:ea typeface="Average"/>
                <a:cs typeface="Average"/>
                <a:sym typeface="Average"/>
              </a:rPr>
              <a:t>STEP 3: 	</a:t>
            </a:r>
            <a:r>
              <a:rPr lang="en-GB" sz="1600" dirty="0">
                <a:latin typeface="Average"/>
                <a:ea typeface="Average"/>
                <a:cs typeface="Average"/>
                <a:sym typeface="Average"/>
              </a:rPr>
              <a:t>Sampling </a:t>
            </a:r>
            <a:r>
              <a:rPr lang="en-GB" sz="1600" dirty="0">
                <a:solidFill>
                  <a:schemeClr val="lt1"/>
                </a:solidFill>
                <a:latin typeface="Average"/>
                <a:ea typeface="Average"/>
                <a:cs typeface="Average"/>
                <a:sym typeface="Average"/>
              </a:rPr>
              <a:t>the model (</a:t>
            </a:r>
            <a:r>
              <a:rPr lang="en-GB" sz="1600" dirty="0">
                <a:latin typeface="Average"/>
                <a:ea typeface="Average"/>
                <a:cs typeface="Average"/>
                <a:sym typeface="Average"/>
              </a:rPr>
              <a:t>Train and Test </a:t>
            </a:r>
            <a:r>
              <a:rPr lang="en-GB" sz="1600" dirty="0">
                <a:solidFill>
                  <a:schemeClr val="lt1"/>
                </a:solidFill>
                <a:latin typeface="Average"/>
                <a:ea typeface="Average"/>
                <a:cs typeface="Average"/>
                <a:sym typeface="Average"/>
              </a:rPr>
              <a:t>)</a:t>
            </a:r>
            <a:endParaRPr sz="1600" dirty="0">
              <a:solidFill>
                <a:schemeClr val="lt1"/>
              </a:solidFill>
              <a:latin typeface="Average"/>
              <a:ea typeface="Average"/>
              <a:cs typeface="Average"/>
              <a:sym typeface="Average"/>
            </a:endParaRPr>
          </a:p>
          <a:p>
            <a:pPr marL="0" lvl="0" indent="0" algn="l" rtl="0">
              <a:spcBef>
                <a:spcPts val="1600"/>
              </a:spcBef>
              <a:spcAft>
                <a:spcPts val="0"/>
              </a:spcAft>
              <a:buNone/>
            </a:pPr>
            <a:r>
              <a:rPr lang="en-GB" sz="1600" dirty="0">
                <a:solidFill>
                  <a:schemeClr val="lt1"/>
                </a:solidFill>
                <a:latin typeface="Average"/>
                <a:ea typeface="Average"/>
                <a:cs typeface="Average"/>
                <a:sym typeface="Average"/>
              </a:rPr>
              <a:t>STEP 4: 	Execute the model </a:t>
            </a:r>
            <a:endParaRPr sz="1600" dirty="0">
              <a:solidFill>
                <a:schemeClr val="lt1"/>
              </a:solidFill>
              <a:latin typeface="Average"/>
              <a:ea typeface="Average"/>
              <a:cs typeface="Average"/>
              <a:sym typeface="Average"/>
            </a:endParaRPr>
          </a:p>
          <a:p>
            <a:pPr marL="0" lvl="0" indent="0" algn="l" rtl="0">
              <a:spcBef>
                <a:spcPts val="1600"/>
              </a:spcBef>
              <a:spcAft>
                <a:spcPts val="0"/>
              </a:spcAft>
              <a:buNone/>
            </a:pPr>
            <a:r>
              <a:rPr lang="en-GB" sz="1600" dirty="0">
                <a:solidFill>
                  <a:schemeClr val="lt1"/>
                </a:solidFill>
                <a:latin typeface="Average"/>
                <a:ea typeface="Average"/>
                <a:cs typeface="Average"/>
                <a:sym typeface="Average"/>
              </a:rPr>
              <a:t>STEP 5: 	Summarize the results</a:t>
            </a:r>
            <a:endParaRPr sz="1600" dirty="0">
              <a:solidFill>
                <a:schemeClr val="lt1"/>
              </a:solidFill>
              <a:latin typeface="Average"/>
              <a:ea typeface="Average"/>
              <a:cs typeface="Average"/>
              <a:sym typeface="Average"/>
            </a:endParaRPr>
          </a:p>
          <a:p>
            <a:pPr marL="0" lvl="0" indent="0" algn="l" rtl="0">
              <a:spcBef>
                <a:spcPts val="1600"/>
              </a:spcBef>
              <a:spcAft>
                <a:spcPts val="160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2"/>
          <p:cNvSpPr txBox="1">
            <a:spLocks noGrp="1"/>
          </p:cNvSpPr>
          <p:nvPr>
            <p:ph type="title" idx="2"/>
          </p:nvPr>
        </p:nvSpPr>
        <p:spPr>
          <a:xfrm>
            <a:off x="1037450" y="170525"/>
            <a:ext cx="32745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latin typeface="Playfair Display SemiBold"/>
                <a:ea typeface="Playfair Display SemiBold"/>
                <a:cs typeface="Playfair Display SemiBold"/>
                <a:sym typeface="Playfair Display SemiBold"/>
              </a:rPr>
              <a:t>Convolutional Neural Networks</a:t>
            </a:r>
            <a:endParaRPr sz="2400" dirty="0">
              <a:latin typeface="Playfair Display SemiBold"/>
              <a:ea typeface="Playfair Display SemiBold"/>
              <a:cs typeface="Playfair Display SemiBold"/>
              <a:sym typeface="Playfair Display SemiBold"/>
            </a:endParaRPr>
          </a:p>
        </p:txBody>
      </p:sp>
      <p:sp>
        <p:nvSpPr>
          <p:cNvPr id="278" name="Google Shape;278;p22"/>
          <p:cNvSpPr txBox="1">
            <a:spLocks noGrp="1"/>
          </p:cNvSpPr>
          <p:nvPr>
            <p:ph type="title"/>
          </p:nvPr>
        </p:nvSpPr>
        <p:spPr>
          <a:xfrm>
            <a:off x="372421" y="1607002"/>
            <a:ext cx="2304900" cy="179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500" dirty="0">
                <a:latin typeface="Average"/>
                <a:ea typeface="Average"/>
                <a:cs typeface="Average"/>
                <a:sym typeface="Average"/>
              </a:rPr>
              <a:t>Convolutional Neural Network (CNN) is the deep learning technique to perform image classification.</a:t>
            </a:r>
            <a:endParaRPr sz="2100" dirty="0">
              <a:latin typeface="Average"/>
              <a:ea typeface="Average"/>
              <a:cs typeface="Average"/>
              <a:sym typeface="Average"/>
            </a:endParaRPr>
          </a:p>
        </p:txBody>
      </p:sp>
      <p:grpSp>
        <p:nvGrpSpPr>
          <p:cNvPr id="279" name="Google Shape;279;p22"/>
          <p:cNvGrpSpPr/>
          <p:nvPr/>
        </p:nvGrpSpPr>
        <p:grpSpPr>
          <a:xfrm>
            <a:off x="2833760" y="1272110"/>
            <a:ext cx="3461100" cy="2671532"/>
            <a:chOff x="3553042" y="1657806"/>
            <a:chExt cx="3461100" cy="2671532"/>
          </a:xfrm>
        </p:grpSpPr>
        <p:sp>
          <p:nvSpPr>
            <p:cNvPr id="280" name="Google Shape;280;p22"/>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2"/>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2"/>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 name="Google Shape;288;p22"/>
          <p:cNvSpPr txBox="1"/>
          <p:nvPr/>
        </p:nvSpPr>
        <p:spPr>
          <a:xfrm>
            <a:off x="372425" y="3404300"/>
            <a:ext cx="3000000" cy="1569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dirty="0">
                <a:solidFill>
                  <a:schemeClr val="lt1"/>
                </a:solidFill>
                <a:latin typeface="Average"/>
                <a:ea typeface="Average"/>
                <a:cs typeface="Average"/>
                <a:sym typeface="Average"/>
              </a:rPr>
              <a:t>In this project, we will build the CNN model and train it by inputting our data set so that the model can distinguish between</a:t>
            </a:r>
            <a:endParaRPr sz="1500" dirty="0">
              <a:solidFill>
                <a:schemeClr val="lt1"/>
              </a:solidFill>
              <a:latin typeface="Average"/>
              <a:ea typeface="Average"/>
              <a:cs typeface="Average"/>
              <a:sym typeface="Average"/>
            </a:endParaRPr>
          </a:p>
          <a:p>
            <a:pPr marL="0" lvl="0" indent="0" algn="l" rtl="0">
              <a:spcBef>
                <a:spcPts val="0"/>
              </a:spcBef>
              <a:spcAft>
                <a:spcPts val="0"/>
              </a:spcAft>
              <a:buNone/>
            </a:pPr>
            <a:r>
              <a:rPr lang="en-GB" sz="1500" dirty="0">
                <a:solidFill>
                  <a:schemeClr val="lt1"/>
                </a:solidFill>
                <a:latin typeface="Average"/>
                <a:ea typeface="Average"/>
                <a:cs typeface="Average"/>
                <a:sym typeface="Average"/>
              </a:rPr>
              <a:t>tumorous images and not-tumorous.</a:t>
            </a:r>
            <a:endParaRPr sz="1500" dirty="0">
              <a:solidFill>
                <a:schemeClr val="lt1"/>
              </a:solidFill>
              <a:latin typeface="Average"/>
              <a:ea typeface="Average"/>
              <a:cs typeface="Average"/>
              <a:sym typeface="Average"/>
            </a:endParaRPr>
          </a:p>
        </p:txBody>
      </p:sp>
      <p:pic>
        <p:nvPicPr>
          <p:cNvPr id="289" name="Google Shape;289;p22"/>
          <p:cNvPicPr preferRelativeResize="0"/>
          <p:nvPr/>
        </p:nvPicPr>
        <p:blipFill>
          <a:blip r:embed="rId3">
            <a:alphaModFix/>
          </a:blip>
          <a:stretch>
            <a:fillRect/>
          </a:stretch>
        </p:blipFill>
        <p:spPr>
          <a:xfrm>
            <a:off x="2833750" y="1272100"/>
            <a:ext cx="3445274" cy="1993150"/>
          </a:xfrm>
          <a:prstGeom prst="rect">
            <a:avLst/>
          </a:prstGeom>
          <a:noFill/>
          <a:ln>
            <a:noFill/>
          </a:ln>
        </p:spPr>
      </p:pic>
      <p:sp>
        <p:nvSpPr>
          <p:cNvPr id="290" name="Google Shape;290;p22"/>
          <p:cNvSpPr/>
          <p:nvPr/>
        </p:nvSpPr>
        <p:spPr>
          <a:xfrm>
            <a:off x="2876913" y="1285875"/>
            <a:ext cx="3402000" cy="1993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txBox="1"/>
          <p:nvPr/>
        </p:nvSpPr>
        <p:spPr>
          <a:xfrm>
            <a:off x="6435450" y="406925"/>
            <a:ext cx="2778600" cy="1743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en-GB" sz="1500">
                <a:solidFill>
                  <a:schemeClr val="dk1"/>
                </a:solidFill>
                <a:latin typeface="Average"/>
                <a:ea typeface="Average"/>
                <a:cs typeface="Average"/>
                <a:sym typeface="Average"/>
              </a:rPr>
              <a:t>The data will be sampled into train, test and validation sets using the train_test_split method from sklearn to divide them into 80% (train and validation) and 20% (test).</a:t>
            </a:r>
            <a:endParaRPr sz="1500">
              <a:solidFill>
                <a:schemeClr val="dk1"/>
              </a:solidFill>
              <a:latin typeface="Average"/>
              <a:ea typeface="Average"/>
              <a:cs typeface="Average"/>
              <a:sym typeface="Average"/>
            </a:endParaRPr>
          </a:p>
        </p:txBody>
      </p:sp>
      <p:sp>
        <p:nvSpPr>
          <p:cNvPr id="292" name="Google Shape;292;p22"/>
          <p:cNvSpPr txBox="1"/>
          <p:nvPr/>
        </p:nvSpPr>
        <p:spPr>
          <a:xfrm>
            <a:off x="6338200" y="3120150"/>
            <a:ext cx="2691900" cy="1743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en-GB" sz="1500">
                <a:solidFill>
                  <a:schemeClr val="dk1"/>
                </a:solidFill>
                <a:latin typeface="Average"/>
                <a:ea typeface="Average"/>
                <a:cs typeface="Average"/>
                <a:sym typeface="Average"/>
              </a:rPr>
              <a:t>Once trained, the model will predict the results with better accuracy since CNN would have learned and tuned the parameters from the provided dataset.</a:t>
            </a:r>
            <a:endParaRPr sz="1500">
              <a:solidFill>
                <a:schemeClr val="dk1"/>
              </a:solidFill>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latin typeface="Playfair Display SemiBold"/>
                <a:ea typeface="Playfair Display SemiBold"/>
                <a:cs typeface="Playfair Display SemiBold"/>
                <a:sym typeface="Playfair Display SemiBold"/>
              </a:rPr>
              <a:t>Deliverables</a:t>
            </a:r>
            <a:endParaRPr dirty="0">
              <a:latin typeface="Playfair Display SemiBold"/>
              <a:ea typeface="Playfair Display SemiBold"/>
              <a:cs typeface="Playfair Display SemiBold"/>
              <a:sym typeface="Playfair Display SemiBold"/>
            </a:endParaRPr>
          </a:p>
        </p:txBody>
      </p:sp>
      <p:sp>
        <p:nvSpPr>
          <p:cNvPr id="298" name="Google Shape;298;p23"/>
          <p:cNvSpPr txBox="1">
            <a:spLocks noGrp="1"/>
          </p:cNvSpPr>
          <p:nvPr>
            <p:ph type="body" idx="1"/>
          </p:nvPr>
        </p:nvSpPr>
        <p:spPr>
          <a:xfrm>
            <a:off x="1398625" y="1307850"/>
            <a:ext cx="7038900" cy="11070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Font typeface="Average"/>
              <a:buAutoNum type="arabicPeriod"/>
            </a:pPr>
            <a:r>
              <a:rPr lang="en-GB" sz="1600" dirty="0">
                <a:solidFill>
                  <a:srgbClr val="FFFFFF"/>
                </a:solidFill>
                <a:latin typeface="Average"/>
                <a:ea typeface="Average"/>
                <a:cs typeface="Average"/>
                <a:sym typeface="Average"/>
              </a:rPr>
              <a:t>Dataset (MRI images)</a:t>
            </a:r>
            <a:endParaRPr sz="1600" dirty="0">
              <a:solidFill>
                <a:srgbClr val="FFFFFF"/>
              </a:solidFill>
              <a:latin typeface="Average"/>
              <a:ea typeface="Average"/>
              <a:cs typeface="Average"/>
              <a:sym typeface="Average"/>
            </a:endParaRPr>
          </a:p>
          <a:p>
            <a:pPr marL="457200" lvl="0" indent="-330200" algn="l" rtl="0">
              <a:spcBef>
                <a:spcPts val="0"/>
              </a:spcBef>
              <a:spcAft>
                <a:spcPts val="0"/>
              </a:spcAft>
              <a:buClr>
                <a:srgbClr val="FFFFFF"/>
              </a:buClr>
              <a:buSzPts val="1600"/>
              <a:buFont typeface="Average"/>
              <a:buAutoNum type="arabicPeriod"/>
            </a:pPr>
            <a:r>
              <a:rPr lang="en-GB" sz="1600" dirty="0">
                <a:solidFill>
                  <a:srgbClr val="FFFFFF"/>
                </a:solidFill>
                <a:latin typeface="Average"/>
                <a:ea typeface="Average"/>
                <a:cs typeface="Average"/>
                <a:sym typeface="Average"/>
              </a:rPr>
              <a:t>Code  (</a:t>
            </a:r>
            <a:r>
              <a:rPr lang="en-GB" sz="1600" dirty="0" err="1">
                <a:solidFill>
                  <a:srgbClr val="FFFFFF"/>
                </a:solidFill>
                <a:latin typeface="Average"/>
                <a:ea typeface="Average"/>
                <a:cs typeface="Average"/>
                <a:sym typeface="Average"/>
              </a:rPr>
              <a:t>Jupyter</a:t>
            </a:r>
            <a:r>
              <a:rPr lang="en-GB" sz="1600" dirty="0">
                <a:solidFill>
                  <a:srgbClr val="FFFFFF"/>
                </a:solidFill>
                <a:latin typeface="Average"/>
                <a:ea typeface="Average"/>
                <a:cs typeface="Average"/>
                <a:sym typeface="Average"/>
              </a:rPr>
              <a:t> Notebook)</a:t>
            </a:r>
            <a:endParaRPr sz="1600" dirty="0">
              <a:solidFill>
                <a:srgbClr val="FFFFFF"/>
              </a:solidFill>
              <a:latin typeface="Average"/>
              <a:ea typeface="Average"/>
              <a:cs typeface="Average"/>
              <a:sym typeface="Average"/>
            </a:endParaRPr>
          </a:p>
          <a:p>
            <a:pPr marL="457200" lvl="0" indent="-330200" algn="l" rtl="0">
              <a:spcBef>
                <a:spcPts val="0"/>
              </a:spcBef>
              <a:spcAft>
                <a:spcPts val="0"/>
              </a:spcAft>
              <a:buClr>
                <a:srgbClr val="FFFFFF"/>
              </a:buClr>
              <a:buSzPts val="1600"/>
              <a:buFont typeface="Average"/>
              <a:buAutoNum type="arabicPeriod"/>
            </a:pPr>
            <a:r>
              <a:rPr lang="en-GB" sz="1600" dirty="0">
                <a:solidFill>
                  <a:srgbClr val="FFFFFF"/>
                </a:solidFill>
                <a:latin typeface="Average"/>
                <a:ea typeface="Average"/>
                <a:cs typeface="Average"/>
                <a:sym typeface="Average"/>
              </a:rPr>
              <a:t>Screenshot of the results after executing the model</a:t>
            </a:r>
            <a:endParaRPr sz="1600" dirty="0">
              <a:solidFill>
                <a:srgbClr val="FFFFFF"/>
              </a:solidFill>
              <a:latin typeface="Average"/>
              <a:ea typeface="Average"/>
              <a:cs typeface="Average"/>
              <a:sym typeface="Average"/>
            </a:endParaRPr>
          </a:p>
          <a:p>
            <a:pPr marL="457200" lvl="0" indent="-330200" algn="l" rtl="0">
              <a:spcBef>
                <a:spcPts val="0"/>
              </a:spcBef>
              <a:spcAft>
                <a:spcPts val="0"/>
              </a:spcAft>
              <a:buClr>
                <a:srgbClr val="FFFFFF"/>
              </a:buClr>
              <a:buSzPts val="1600"/>
              <a:buFont typeface="Average"/>
              <a:buAutoNum type="arabicPeriod"/>
            </a:pPr>
            <a:r>
              <a:rPr lang="en-GB" sz="1600" dirty="0">
                <a:solidFill>
                  <a:srgbClr val="FFFFFF"/>
                </a:solidFill>
                <a:latin typeface="Average"/>
                <a:ea typeface="Average"/>
                <a:cs typeface="Average"/>
                <a:sym typeface="Average"/>
              </a:rPr>
              <a:t>Model after training</a:t>
            </a:r>
            <a:endParaRPr sz="1600" dirty="0">
              <a:solidFill>
                <a:srgbClr val="FFFFFF"/>
              </a:solidFill>
              <a:latin typeface="Average"/>
              <a:ea typeface="Average"/>
              <a:cs typeface="Average"/>
              <a:sym typeface="Average"/>
            </a:endParaRPr>
          </a:p>
        </p:txBody>
      </p:sp>
      <p:pic>
        <p:nvPicPr>
          <p:cNvPr id="299" name="Google Shape;299;p23"/>
          <p:cNvPicPr preferRelativeResize="0"/>
          <p:nvPr/>
        </p:nvPicPr>
        <p:blipFill>
          <a:blip r:embed="rId3">
            <a:alphaModFix/>
          </a:blip>
          <a:stretch>
            <a:fillRect/>
          </a:stretch>
        </p:blipFill>
        <p:spPr>
          <a:xfrm>
            <a:off x="325775" y="3005175"/>
            <a:ext cx="2087050" cy="1658900"/>
          </a:xfrm>
          <a:prstGeom prst="rect">
            <a:avLst/>
          </a:prstGeom>
          <a:noFill/>
          <a:ln>
            <a:noFill/>
          </a:ln>
        </p:spPr>
      </p:pic>
      <p:pic>
        <p:nvPicPr>
          <p:cNvPr id="300" name="Google Shape;300;p23"/>
          <p:cNvPicPr preferRelativeResize="0"/>
          <p:nvPr/>
        </p:nvPicPr>
        <p:blipFill>
          <a:blip r:embed="rId4">
            <a:alphaModFix/>
          </a:blip>
          <a:stretch>
            <a:fillRect/>
          </a:stretch>
        </p:blipFill>
        <p:spPr>
          <a:xfrm>
            <a:off x="2781950" y="3005175"/>
            <a:ext cx="2968374" cy="1658900"/>
          </a:xfrm>
          <a:prstGeom prst="rect">
            <a:avLst/>
          </a:prstGeom>
          <a:noFill/>
          <a:ln>
            <a:noFill/>
          </a:ln>
        </p:spPr>
      </p:pic>
      <p:pic>
        <p:nvPicPr>
          <p:cNvPr id="301" name="Google Shape;301;p23"/>
          <p:cNvPicPr preferRelativeResize="0"/>
          <p:nvPr/>
        </p:nvPicPr>
        <p:blipFill>
          <a:blip r:embed="rId5">
            <a:alphaModFix/>
          </a:blip>
          <a:stretch>
            <a:fillRect/>
          </a:stretch>
        </p:blipFill>
        <p:spPr>
          <a:xfrm>
            <a:off x="5859375" y="3005174"/>
            <a:ext cx="2944793" cy="1658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Playfair Display SemiBold"/>
                <a:ea typeface="Playfair Display SemiBold"/>
                <a:cs typeface="Playfair Display SemiBold"/>
                <a:sym typeface="Playfair Display SemiBold"/>
              </a:rPr>
              <a:t>Evaluation Methodology</a:t>
            </a:r>
            <a:endParaRPr>
              <a:latin typeface="Playfair Display SemiBold"/>
              <a:ea typeface="Playfair Display SemiBold"/>
              <a:cs typeface="Playfair Display SemiBold"/>
              <a:sym typeface="Playfair Display SemiBold"/>
            </a:endParaRPr>
          </a:p>
        </p:txBody>
      </p:sp>
      <p:sp>
        <p:nvSpPr>
          <p:cNvPr id="307" name="Google Shape;307;p24"/>
          <p:cNvSpPr txBox="1"/>
          <p:nvPr/>
        </p:nvSpPr>
        <p:spPr>
          <a:xfrm>
            <a:off x="812750" y="2126213"/>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dirty="0">
                <a:solidFill>
                  <a:srgbClr val="FFFFFF"/>
                </a:solidFill>
                <a:latin typeface="Montserrat"/>
                <a:ea typeface="Montserrat"/>
                <a:cs typeface="Montserrat"/>
                <a:sym typeface="Montserrat"/>
              </a:rPr>
              <a:t>Introduce data into the CNN model with fully connected layers</a:t>
            </a:r>
            <a:endParaRPr dirty="0"/>
          </a:p>
        </p:txBody>
      </p:sp>
      <p:sp>
        <p:nvSpPr>
          <p:cNvPr id="308" name="Google Shape;308;p24"/>
          <p:cNvSpPr txBox="1"/>
          <p:nvPr/>
        </p:nvSpPr>
        <p:spPr>
          <a:xfrm>
            <a:off x="785850" y="3532888"/>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dirty="0">
                <a:solidFill>
                  <a:srgbClr val="FFFFFF"/>
                </a:solidFill>
                <a:latin typeface="Montserrat"/>
                <a:ea typeface="Montserrat"/>
                <a:cs typeface="Montserrat"/>
                <a:sym typeface="Montserrat"/>
              </a:rPr>
              <a:t>Describe the parameters in the model.</a:t>
            </a:r>
            <a:endParaRPr dirty="0"/>
          </a:p>
        </p:txBody>
      </p:sp>
      <p:sp>
        <p:nvSpPr>
          <p:cNvPr id="309" name="Google Shape;309;p24"/>
          <p:cNvSpPr txBox="1"/>
          <p:nvPr/>
        </p:nvSpPr>
        <p:spPr>
          <a:xfrm>
            <a:off x="6548585" y="21262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Calculate the performance measure and tune the model accordingly.</a:t>
            </a:r>
            <a:endParaRPr/>
          </a:p>
        </p:txBody>
      </p:sp>
      <p:sp>
        <p:nvSpPr>
          <p:cNvPr id="310" name="Google Shape;310;p24"/>
          <p:cNvSpPr txBox="1"/>
          <p:nvPr/>
        </p:nvSpPr>
        <p:spPr>
          <a:xfrm>
            <a:off x="6548585" y="352677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Train and Evaluate the model while looking for improvements.</a:t>
            </a:r>
            <a:endParaRPr/>
          </a:p>
        </p:txBody>
      </p:sp>
      <p:cxnSp>
        <p:nvCxnSpPr>
          <p:cNvPr id="311" name="Google Shape;311;p24"/>
          <p:cNvCxnSpPr/>
          <p:nvPr/>
        </p:nvCxnSpPr>
        <p:spPr>
          <a:xfrm flipH="1">
            <a:off x="780745" y="1641850"/>
            <a:ext cx="7596300" cy="10500"/>
          </a:xfrm>
          <a:prstGeom prst="straightConnector1">
            <a:avLst/>
          </a:prstGeom>
          <a:noFill/>
          <a:ln w="9525" cap="flat" cmpd="sng">
            <a:solidFill>
              <a:srgbClr val="B7B7B7"/>
            </a:solidFill>
            <a:prstDash val="solid"/>
            <a:round/>
            <a:headEnd type="none" w="med" len="med"/>
            <a:tailEnd type="none" w="med" len="med"/>
          </a:ln>
        </p:spPr>
      </p:cxnSp>
      <p:cxnSp>
        <p:nvCxnSpPr>
          <p:cNvPr id="312" name="Google Shape;312;p24"/>
          <p:cNvCxnSpPr/>
          <p:nvPr/>
        </p:nvCxnSpPr>
        <p:spPr>
          <a:xfrm flipH="1">
            <a:off x="7808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313" name="Google Shape;313;p24"/>
          <p:cNvCxnSpPr/>
          <p:nvPr/>
        </p:nvCxnSpPr>
        <p:spPr>
          <a:xfrm flipH="1">
            <a:off x="61015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314" name="Google Shape;314;p24"/>
          <p:cNvCxnSpPr/>
          <p:nvPr/>
        </p:nvCxnSpPr>
        <p:spPr>
          <a:xfrm flipH="1">
            <a:off x="780745" y="4455175"/>
            <a:ext cx="7596300" cy="10500"/>
          </a:xfrm>
          <a:prstGeom prst="straightConnector1">
            <a:avLst/>
          </a:prstGeom>
          <a:noFill/>
          <a:ln w="9525" cap="flat" cmpd="sng">
            <a:solidFill>
              <a:srgbClr val="B7B7B7"/>
            </a:solidFill>
            <a:prstDash val="solid"/>
            <a:round/>
            <a:headEnd type="none" w="med" len="med"/>
            <a:tailEnd type="none" w="med" len="med"/>
          </a:ln>
        </p:spPr>
      </p:cxnSp>
      <p:sp>
        <p:nvSpPr>
          <p:cNvPr id="315" name="Google Shape;315;p24"/>
          <p:cNvSpPr/>
          <p:nvPr/>
        </p:nvSpPr>
        <p:spPr>
          <a:xfrm>
            <a:off x="3171573" y="1660783"/>
            <a:ext cx="2787300" cy="2787300"/>
          </a:xfrm>
          <a:prstGeom prst="pie">
            <a:avLst>
              <a:gd name="adj1" fmla="val 10795717"/>
              <a:gd name="adj2" fmla="val 16201261"/>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rot="5400000">
            <a:off x="3171560" y="1660783"/>
            <a:ext cx="2787300" cy="2787300"/>
          </a:xfrm>
          <a:prstGeom prst="pie">
            <a:avLst>
              <a:gd name="adj1" fmla="val 10795717"/>
              <a:gd name="adj2" fmla="val 16201261"/>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rot="10800000">
            <a:off x="3171560" y="1660768"/>
            <a:ext cx="2787300" cy="2787300"/>
          </a:xfrm>
          <a:prstGeom prst="pie">
            <a:avLst>
              <a:gd name="adj1" fmla="val 10795717"/>
              <a:gd name="adj2" fmla="val 16201261"/>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rot="-5400000">
            <a:off x="3171573" y="1660768"/>
            <a:ext cx="2787300" cy="2787300"/>
          </a:xfrm>
          <a:prstGeom prst="pie">
            <a:avLst>
              <a:gd name="adj1" fmla="val 10795717"/>
              <a:gd name="adj2" fmla="val 16201261"/>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 name="Google Shape;319;p24"/>
          <p:cNvGrpSpPr/>
          <p:nvPr/>
        </p:nvGrpSpPr>
        <p:grpSpPr>
          <a:xfrm>
            <a:off x="3078687" y="2700858"/>
            <a:ext cx="737729" cy="737729"/>
            <a:chOff x="2920647" y="2157958"/>
            <a:chExt cx="827700" cy="827700"/>
          </a:xfrm>
        </p:grpSpPr>
        <p:sp>
          <p:nvSpPr>
            <p:cNvPr id="320" name="Google Shape;320;p24"/>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rot="248723">
              <a:off x="3023158" y="2234335"/>
              <a:ext cx="655715" cy="655993"/>
            </a:xfrm>
            <a:prstGeom prst="chord">
              <a:avLst>
                <a:gd name="adj1" fmla="val 2500565"/>
                <a:gd name="adj2" fmla="val 1811979"/>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 name="Google Shape;322;p24"/>
          <p:cNvSpPr txBox="1"/>
          <p:nvPr/>
        </p:nvSpPr>
        <p:spPr>
          <a:xfrm>
            <a:off x="3199194"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grpSp>
        <p:nvGrpSpPr>
          <p:cNvPr id="323" name="Google Shape;323;p24"/>
          <p:cNvGrpSpPr/>
          <p:nvPr/>
        </p:nvGrpSpPr>
        <p:grpSpPr>
          <a:xfrm rot="-5400000">
            <a:off x="4225338" y="3802929"/>
            <a:ext cx="737729" cy="737729"/>
            <a:chOff x="2920647" y="2157958"/>
            <a:chExt cx="827700" cy="827700"/>
          </a:xfrm>
        </p:grpSpPr>
        <p:sp>
          <p:nvSpPr>
            <p:cNvPr id="324" name="Google Shape;324;p24"/>
            <p:cNvSpPr/>
            <p:nvPr/>
          </p:nvSpPr>
          <p:spPr>
            <a:xfrm rot="2368348">
              <a:off x="3040494" y="2277805"/>
              <a:ext cx="588007" cy="588007"/>
            </a:xfrm>
            <a:prstGeom prst="pie">
              <a:avLst>
                <a:gd name="adj1" fmla="val 18953478"/>
                <a:gd name="adj2" fmla="val 8381030"/>
              </a:avLst>
            </a:prstGeom>
            <a:solidFill>
              <a:srgbClr val="2196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rot="248723">
              <a:off x="3023158" y="2234335"/>
              <a:ext cx="655715" cy="655993"/>
            </a:xfrm>
            <a:prstGeom prst="chord">
              <a:avLst>
                <a:gd name="adj1" fmla="val 2500565"/>
                <a:gd name="adj2" fmla="val 1811979"/>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 name="Google Shape;326;p24"/>
          <p:cNvSpPr txBox="1"/>
          <p:nvPr/>
        </p:nvSpPr>
        <p:spPr>
          <a:xfrm>
            <a:off x="4320431" y="397094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nvGrpSpPr>
          <p:cNvPr id="327" name="Google Shape;327;p24"/>
          <p:cNvGrpSpPr/>
          <p:nvPr/>
        </p:nvGrpSpPr>
        <p:grpSpPr>
          <a:xfrm>
            <a:off x="5313093" y="2700655"/>
            <a:ext cx="737804" cy="737804"/>
            <a:chOff x="5428888" y="2158023"/>
            <a:chExt cx="828900" cy="828900"/>
          </a:xfrm>
        </p:grpSpPr>
        <p:sp>
          <p:nvSpPr>
            <p:cNvPr id="328" name="Google Shape;328;p24"/>
            <p:cNvSpPr/>
            <p:nvPr/>
          </p:nvSpPr>
          <p:spPr>
            <a:xfrm rot="-8431175">
              <a:off x="5548912" y="2278047"/>
              <a:ext cx="588851" cy="588851"/>
            </a:xfrm>
            <a:prstGeom prst="pie">
              <a:avLst>
                <a:gd name="adj1" fmla="val 19686997"/>
                <a:gd name="adj2" fmla="val 7771013"/>
              </a:avLst>
            </a:prstGeom>
            <a:solidFill>
              <a:srgbClr val="1976D2"/>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rot="-10551618">
              <a:off x="5498383" y="2253584"/>
              <a:ext cx="656613" cy="656891"/>
            </a:xfrm>
            <a:prstGeom prst="chord">
              <a:avLst>
                <a:gd name="adj1" fmla="val 2500565"/>
                <a:gd name="adj2" fmla="val 1811979"/>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 name="Google Shape;330;p24"/>
          <p:cNvSpPr txBox="1"/>
          <p:nvPr/>
        </p:nvSpPr>
        <p:spPr>
          <a:xfrm>
            <a:off x="5404083"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331" name="Google Shape;331;p24"/>
          <p:cNvGrpSpPr/>
          <p:nvPr/>
        </p:nvGrpSpPr>
        <p:grpSpPr>
          <a:xfrm rot="5400000">
            <a:off x="4193370" y="1569752"/>
            <a:ext cx="737729" cy="737729"/>
            <a:chOff x="2920647" y="2157958"/>
            <a:chExt cx="827700" cy="827700"/>
          </a:xfrm>
        </p:grpSpPr>
        <p:sp>
          <p:nvSpPr>
            <p:cNvPr id="332" name="Google Shape;332;p24"/>
            <p:cNvSpPr/>
            <p:nvPr/>
          </p:nvSpPr>
          <p:spPr>
            <a:xfrm rot="2368348">
              <a:off x="3040494" y="2277805"/>
              <a:ext cx="588007" cy="588007"/>
            </a:xfrm>
            <a:prstGeom prst="pie">
              <a:avLst>
                <a:gd name="adj1" fmla="val 18953478"/>
                <a:gd name="adj2" fmla="val 8381030"/>
              </a:avLst>
            </a:prstGeom>
            <a:solidFill>
              <a:srgbClr val="0D47A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rot="248723">
              <a:off x="3023158" y="2234335"/>
              <a:ext cx="655715" cy="655993"/>
            </a:xfrm>
            <a:prstGeom prst="chord">
              <a:avLst>
                <a:gd name="adj1" fmla="val 2500565"/>
                <a:gd name="adj2" fmla="val 1811979"/>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24"/>
          <p:cNvSpPr txBox="1"/>
          <p:nvPr/>
        </p:nvSpPr>
        <p:spPr>
          <a:xfrm>
            <a:off x="4320431" y="1765093"/>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335" name="Google Shape;335;p24"/>
          <p:cNvSpPr/>
          <p:nvPr/>
        </p:nvSpPr>
        <p:spPr>
          <a:xfrm>
            <a:off x="3753714" y="2242913"/>
            <a:ext cx="1623000" cy="1623000"/>
          </a:xfrm>
          <a:prstGeom prst="ellipse">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CAAFE-E8E3-7779-B23D-5F0DAD7358B5}"/>
              </a:ext>
            </a:extLst>
          </p:cNvPr>
          <p:cNvSpPr>
            <a:spLocks noGrp="1"/>
          </p:cNvSpPr>
          <p:nvPr>
            <p:ph type="title"/>
          </p:nvPr>
        </p:nvSpPr>
        <p:spPr>
          <a:xfrm>
            <a:off x="812800" y="359883"/>
            <a:ext cx="7523600" cy="475495"/>
          </a:xfrm>
        </p:spPr>
        <p:txBody>
          <a:bodyPr/>
          <a:lstStyle/>
          <a:p>
            <a:r>
              <a:rPr lang="en-US" sz="1600" dirty="0">
                <a:solidFill>
                  <a:schemeClr val="bg1"/>
                </a:solidFill>
                <a:latin typeface="Montserrat" panose="00000500000000000000" pitchFamily="2" charset="0"/>
                <a:ea typeface="Times New Roman"/>
                <a:cs typeface="Times New Roman"/>
                <a:sym typeface="Times New Roman"/>
              </a:rPr>
              <a:t>The model below was produced via CNN with fully connected layers .</a:t>
            </a:r>
            <a:endParaRPr lang="en-US" dirty="0">
              <a:latin typeface="Montserrat" panose="00000500000000000000" pitchFamily="2" charset="0"/>
            </a:endParaRPr>
          </a:p>
        </p:txBody>
      </p:sp>
      <p:pic>
        <p:nvPicPr>
          <p:cNvPr id="3" name="Google Shape;596;g11b05a335f7_2_257">
            <a:extLst>
              <a:ext uri="{FF2B5EF4-FFF2-40B4-BE49-F238E27FC236}">
                <a16:creationId xmlns:a16="http://schemas.microsoft.com/office/drawing/2014/main" id="{6260E710-863B-0C1C-E20E-4D866FC11E42}"/>
              </a:ext>
            </a:extLst>
          </p:cNvPr>
          <p:cNvPicPr preferRelativeResize="0"/>
          <p:nvPr/>
        </p:nvPicPr>
        <p:blipFill>
          <a:blip r:embed="rId2">
            <a:alphaModFix/>
          </a:blip>
          <a:stretch>
            <a:fillRect/>
          </a:stretch>
        </p:blipFill>
        <p:spPr>
          <a:xfrm>
            <a:off x="613447" y="835378"/>
            <a:ext cx="7917105" cy="3948239"/>
          </a:xfrm>
          <a:prstGeom prst="rect">
            <a:avLst/>
          </a:prstGeom>
          <a:noFill/>
          <a:ln>
            <a:noFill/>
          </a:ln>
        </p:spPr>
      </p:pic>
    </p:spTree>
    <p:extLst>
      <p:ext uri="{BB962C8B-B14F-4D97-AF65-F5344CB8AC3E}">
        <p14:creationId xmlns:p14="http://schemas.microsoft.com/office/powerpoint/2010/main" val="3082593477"/>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TotalTime>
  <Words>631</Words>
  <Application>Microsoft Macintosh PowerPoint</Application>
  <PresentationFormat>On-screen Show (16:9)</PresentationFormat>
  <Paragraphs>67</Paragraphs>
  <Slides>15</Slides>
  <Notes>10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Playfair Display SemiBold</vt:lpstr>
      <vt:lpstr>Caveat SemiBold</vt:lpstr>
      <vt:lpstr>Lato</vt:lpstr>
      <vt:lpstr>Arial</vt:lpstr>
      <vt:lpstr>Caveat</vt:lpstr>
      <vt:lpstr>Impact</vt:lpstr>
      <vt:lpstr>Average</vt:lpstr>
      <vt:lpstr>Playfair Display ExtraBold</vt:lpstr>
      <vt:lpstr>Roboto</vt:lpstr>
      <vt:lpstr>Montserrat</vt:lpstr>
      <vt:lpstr>Focus</vt:lpstr>
      <vt:lpstr>UNIVERSITY OF NEW HAVEN</vt:lpstr>
      <vt:lpstr>PRESENTATION AGENDA</vt:lpstr>
      <vt:lpstr>Overview</vt:lpstr>
      <vt:lpstr>Project Objectives</vt:lpstr>
      <vt:lpstr>Approach</vt:lpstr>
      <vt:lpstr>Convolutional Neural Networks</vt:lpstr>
      <vt:lpstr>Deliverables</vt:lpstr>
      <vt:lpstr>Evaluation Methodology</vt:lpstr>
      <vt:lpstr>The model below was produced via CNN with fully connected layers .</vt:lpstr>
      <vt:lpstr>Result for the model summary, which shows our model in detail and lists all the model's parameters.</vt:lpstr>
      <vt:lpstr>         As shown below, we begin training our model for 190 iterations.</vt:lpstr>
      <vt:lpstr>                                    Evaluation Phase</vt:lpstr>
      <vt:lpstr>           Some results for the model from test pictures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OF NEW HAVEN</dc:title>
  <cp:lastModifiedBy>sai krishna</cp:lastModifiedBy>
  <cp:revision>8</cp:revision>
  <dcterms:modified xsi:type="dcterms:W3CDTF">2022-12-08T02:35:56Z</dcterms:modified>
</cp:coreProperties>
</file>